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Lst>
  <p:notesMasterIdLst>
    <p:notesMasterId r:id="rId50"/>
  </p:notesMasterIdLst>
  <p:sldIdLst>
    <p:sldId id="1595" r:id="rId5"/>
    <p:sldId id="284" r:id="rId6"/>
    <p:sldId id="4056" r:id="rId7"/>
    <p:sldId id="4069" r:id="rId8"/>
    <p:sldId id="8497" r:id="rId9"/>
    <p:sldId id="11627" r:id="rId10"/>
    <p:sldId id="11053" r:id="rId11"/>
    <p:sldId id="1972" r:id="rId12"/>
    <p:sldId id="1973" r:id="rId13"/>
    <p:sldId id="11634" r:id="rId14"/>
    <p:sldId id="1579" r:id="rId15"/>
    <p:sldId id="8517" r:id="rId16"/>
    <p:sldId id="11633" r:id="rId17"/>
    <p:sldId id="11637" r:id="rId18"/>
    <p:sldId id="11647" r:id="rId19"/>
    <p:sldId id="11646" r:id="rId20"/>
    <p:sldId id="1986" r:id="rId21"/>
    <p:sldId id="3659" r:id="rId22"/>
    <p:sldId id="6160" r:id="rId23"/>
    <p:sldId id="6158" r:id="rId24"/>
    <p:sldId id="1634" r:id="rId25"/>
    <p:sldId id="11635" r:id="rId26"/>
    <p:sldId id="11649" r:id="rId27"/>
    <p:sldId id="4232" r:id="rId28"/>
    <p:sldId id="4234" r:id="rId29"/>
    <p:sldId id="4235" r:id="rId30"/>
    <p:sldId id="4016" r:id="rId31"/>
    <p:sldId id="1987" r:id="rId32"/>
    <p:sldId id="1572" r:id="rId33"/>
    <p:sldId id="11636" r:id="rId34"/>
    <p:sldId id="11645" r:id="rId35"/>
    <p:sldId id="11640" r:id="rId36"/>
    <p:sldId id="11641" r:id="rId37"/>
    <p:sldId id="11642" r:id="rId38"/>
    <p:sldId id="11643" r:id="rId39"/>
    <p:sldId id="11644" r:id="rId40"/>
    <p:sldId id="11648" r:id="rId41"/>
    <p:sldId id="302" r:id="rId42"/>
    <p:sldId id="4214" r:id="rId43"/>
    <p:sldId id="2064" r:id="rId44"/>
    <p:sldId id="4243" r:id="rId45"/>
    <p:sldId id="4237" r:id="rId46"/>
    <p:sldId id="282" r:id="rId47"/>
    <p:sldId id="1592" r:id="rId48"/>
    <p:sldId id="1591" r:id="rId49"/>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ela Powell" initials="AP" lastIdx="33" clrIdx="0">
    <p:extLst>
      <p:ext uri="{19B8F6BF-5375-455C-9EA6-DF929625EA0E}">
        <p15:presenceInfo xmlns:p15="http://schemas.microsoft.com/office/powerpoint/2012/main" userId="S-1-5-21-1216309865-3539344747-243404397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78D4"/>
    <a:srgbClr val="000000"/>
    <a:srgbClr val="0278D7"/>
    <a:srgbClr val="0078D7"/>
    <a:srgbClr val="409AE1"/>
    <a:srgbClr val="FFFFFF"/>
    <a:srgbClr val="F3F3F3"/>
    <a:srgbClr val="505050"/>
    <a:srgbClr val="002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ADB668-A697-45A1-84D3-5EF0E1CCA695}" v="25" dt="2019-10-09T15:04:58.7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264" autoAdjust="0"/>
    <p:restoredTop sz="61548" autoAdjust="0"/>
  </p:normalViewPr>
  <p:slideViewPr>
    <p:cSldViewPr snapToGrid="0" snapToObjects="1">
      <p:cViewPr varScale="1">
        <p:scale>
          <a:sx n="68" d="100"/>
          <a:sy n="68" d="100"/>
        </p:scale>
        <p:origin x="672" y="66"/>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149" d="100"/>
          <a:sy n="149" d="100"/>
        </p:scale>
        <p:origin x="5392"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9B230C-7619-4AAA-BDE2-44F3BB08B14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F7FDCA8-7D7F-45F8-B2C1-C7DF6A0840A7}">
      <dgm:prSet phldrT="[Text]"/>
      <dgm:spPr/>
      <dgm:t>
        <a:bodyPr/>
        <a:lstStyle/>
        <a:p>
          <a:r>
            <a:rPr lang="en-US" dirty="0"/>
            <a:t>SPFx development of Teams Tabs</a:t>
          </a:r>
        </a:p>
      </dgm:t>
    </dgm:pt>
    <dgm:pt modelId="{4F44F5FC-3DE2-40D4-BA18-9BEB09F51820}" type="parTrans" cxnId="{672D9B9A-6209-4518-9F5A-658DDAFB5569}">
      <dgm:prSet/>
      <dgm:spPr/>
      <dgm:t>
        <a:bodyPr/>
        <a:lstStyle/>
        <a:p>
          <a:endParaRPr lang="en-US"/>
        </a:p>
      </dgm:t>
    </dgm:pt>
    <dgm:pt modelId="{B8D4F6FE-9FBE-454A-9DDF-6D4410F6B5E6}" type="sibTrans" cxnId="{672D9B9A-6209-4518-9F5A-658DDAFB5569}">
      <dgm:prSet/>
      <dgm:spPr/>
      <dgm:t>
        <a:bodyPr/>
        <a:lstStyle/>
        <a:p>
          <a:endParaRPr lang="en-US"/>
        </a:p>
      </dgm:t>
    </dgm:pt>
    <dgm:pt modelId="{0C1D2F68-03B8-4CDE-AD60-709AB4FD120F}">
      <dgm:prSet phldrT="[Text]"/>
      <dgm:spPr/>
      <dgm:t>
        <a:bodyPr/>
        <a:lstStyle/>
        <a:p>
          <a:r>
            <a:rPr lang="en-US" dirty="0"/>
            <a:t>App Pages</a:t>
          </a:r>
        </a:p>
      </dgm:t>
    </dgm:pt>
    <dgm:pt modelId="{D03B6162-7AE2-4358-81EE-6F62B7E59D47}" type="parTrans" cxnId="{7E9251AA-0790-42F8-AA76-0FC47E9B7B3B}">
      <dgm:prSet/>
      <dgm:spPr/>
      <dgm:t>
        <a:bodyPr/>
        <a:lstStyle/>
        <a:p>
          <a:endParaRPr lang="en-US"/>
        </a:p>
      </dgm:t>
    </dgm:pt>
    <dgm:pt modelId="{A0AA9BD8-4FC9-41BB-9FDB-F2BA59559F90}" type="sibTrans" cxnId="{7E9251AA-0790-42F8-AA76-0FC47E9B7B3B}">
      <dgm:prSet/>
      <dgm:spPr/>
      <dgm:t>
        <a:bodyPr/>
        <a:lstStyle/>
        <a:p>
          <a:endParaRPr lang="en-US"/>
        </a:p>
      </dgm:t>
    </dgm:pt>
    <dgm:pt modelId="{08F5AB8C-688B-4065-ABF0-FB8F71930AAB}">
      <dgm:prSet phldrT="[Text]"/>
      <dgm:spPr/>
      <dgm:t>
        <a:bodyPr/>
        <a:lstStyle/>
        <a:p>
          <a:r>
            <a:rPr lang="en-US" dirty="0"/>
            <a:t>Web parts in Isolated Domains</a:t>
          </a:r>
        </a:p>
      </dgm:t>
    </dgm:pt>
    <dgm:pt modelId="{E7CA6402-5A51-4DF3-BE24-C0AB9441C6A1}" type="parTrans" cxnId="{C3ACC435-6271-4B1F-A8C3-E6AFA5AD1D27}">
      <dgm:prSet/>
      <dgm:spPr/>
      <dgm:t>
        <a:bodyPr/>
        <a:lstStyle/>
        <a:p>
          <a:endParaRPr lang="en-US"/>
        </a:p>
      </dgm:t>
    </dgm:pt>
    <dgm:pt modelId="{52480E5B-B4B4-4357-86C6-29F674498F04}" type="sibTrans" cxnId="{C3ACC435-6271-4B1F-A8C3-E6AFA5AD1D27}">
      <dgm:prSet/>
      <dgm:spPr/>
      <dgm:t>
        <a:bodyPr/>
        <a:lstStyle/>
        <a:p>
          <a:endParaRPr lang="en-US"/>
        </a:p>
      </dgm:t>
    </dgm:pt>
    <dgm:pt modelId="{CB98E00F-012F-42F8-86E2-C0654567ACB8}">
      <dgm:prSet phldrT="[Text]"/>
      <dgm:spPr/>
      <dgm:t>
        <a:bodyPr/>
        <a:lstStyle/>
        <a:p>
          <a:r>
            <a:rPr lang="en-US" dirty="0"/>
            <a:t>Library Components </a:t>
          </a:r>
        </a:p>
      </dgm:t>
    </dgm:pt>
    <dgm:pt modelId="{EB1D575B-20BB-4F10-A37B-A0F5030B9297}" type="parTrans" cxnId="{01830BFA-BA80-44A3-9D9C-5A23DDAD686A}">
      <dgm:prSet/>
      <dgm:spPr/>
      <dgm:t>
        <a:bodyPr/>
        <a:lstStyle/>
        <a:p>
          <a:endParaRPr lang="en-US"/>
        </a:p>
      </dgm:t>
    </dgm:pt>
    <dgm:pt modelId="{F378BA2C-CABE-4905-A707-64B102B8B701}" type="sibTrans" cxnId="{01830BFA-BA80-44A3-9D9C-5A23DDAD686A}">
      <dgm:prSet/>
      <dgm:spPr/>
      <dgm:t>
        <a:bodyPr/>
        <a:lstStyle/>
        <a:p>
          <a:endParaRPr lang="en-US"/>
        </a:p>
      </dgm:t>
    </dgm:pt>
    <dgm:pt modelId="{DCD4845E-4CC7-426D-90EF-A040288120D0}">
      <dgm:prSet phldrT="[Text]"/>
      <dgm:spPr/>
      <dgm:t>
        <a:bodyPr/>
        <a:lstStyle/>
        <a:p>
          <a:r>
            <a:rPr lang="en-US" dirty="0"/>
            <a:t>Support for Section background styling on modern pages</a:t>
          </a:r>
        </a:p>
      </dgm:t>
    </dgm:pt>
    <dgm:pt modelId="{F5262265-75A5-425D-9605-D8BBEEA69DC5}" type="parTrans" cxnId="{370D16C0-1228-44A9-8576-0F398267E651}">
      <dgm:prSet/>
      <dgm:spPr/>
      <dgm:t>
        <a:bodyPr/>
        <a:lstStyle/>
        <a:p>
          <a:endParaRPr lang="en-US"/>
        </a:p>
      </dgm:t>
    </dgm:pt>
    <dgm:pt modelId="{11E85811-C2BA-463D-99D4-34A9D532BCA1}" type="sibTrans" cxnId="{370D16C0-1228-44A9-8576-0F398267E651}">
      <dgm:prSet/>
      <dgm:spPr/>
      <dgm:t>
        <a:bodyPr/>
        <a:lstStyle/>
        <a:p>
          <a:endParaRPr lang="en-US"/>
        </a:p>
      </dgm:t>
    </dgm:pt>
    <dgm:pt modelId="{8E9707CF-8DB1-4CBE-ABE6-9C6F73551BEE}">
      <dgm:prSet/>
      <dgm:spPr/>
      <dgm:t>
        <a:bodyPr/>
        <a:lstStyle/>
        <a:p>
          <a:r>
            <a:rPr lang="en-US" dirty="0"/>
            <a:t>Support for Teams Provided Hosted Solutions</a:t>
          </a:r>
        </a:p>
        <a:p>
          <a:endParaRPr lang="en-US" dirty="0"/>
        </a:p>
      </dgm:t>
    </dgm:pt>
    <dgm:pt modelId="{9C257EC7-2C14-4B54-8715-6B04A6B3F180}" type="parTrans" cxnId="{EA1170BD-3309-44C1-AED2-FAD904B65183}">
      <dgm:prSet/>
      <dgm:spPr/>
      <dgm:t>
        <a:bodyPr/>
        <a:lstStyle/>
        <a:p>
          <a:endParaRPr lang="en-US"/>
        </a:p>
      </dgm:t>
    </dgm:pt>
    <dgm:pt modelId="{B1ACABB0-C00F-4F72-A9EB-CFA03942492C}" type="sibTrans" cxnId="{EA1170BD-3309-44C1-AED2-FAD904B65183}">
      <dgm:prSet/>
      <dgm:spPr/>
      <dgm:t>
        <a:bodyPr/>
        <a:lstStyle/>
        <a:p>
          <a:endParaRPr lang="en-US"/>
        </a:p>
      </dgm:t>
    </dgm:pt>
    <dgm:pt modelId="{B9B71256-C500-4BE2-9E2F-E8D92F39DC3C}" type="pres">
      <dgm:prSet presAssocID="{149B230C-7619-4AAA-BDE2-44F3BB08B140}" presName="diagram" presStyleCnt="0">
        <dgm:presLayoutVars>
          <dgm:dir/>
          <dgm:resizeHandles val="exact"/>
        </dgm:presLayoutVars>
      </dgm:prSet>
      <dgm:spPr/>
    </dgm:pt>
    <dgm:pt modelId="{F2D86795-4F49-4451-BDB4-893047260B3E}" type="pres">
      <dgm:prSet presAssocID="{CF7FDCA8-7D7F-45F8-B2C1-C7DF6A0840A7}" presName="node" presStyleLbl="node1" presStyleIdx="0" presStyleCnt="6">
        <dgm:presLayoutVars>
          <dgm:bulletEnabled val="1"/>
        </dgm:presLayoutVars>
      </dgm:prSet>
      <dgm:spPr/>
    </dgm:pt>
    <dgm:pt modelId="{26133078-2E4E-4D4B-9872-B5A2ABB9AD32}" type="pres">
      <dgm:prSet presAssocID="{B8D4F6FE-9FBE-454A-9DDF-6D4410F6B5E6}" presName="sibTrans" presStyleCnt="0"/>
      <dgm:spPr/>
    </dgm:pt>
    <dgm:pt modelId="{BE49001E-4B1B-4F34-BD46-FE448434ACF2}" type="pres">
      <dgm:prSet presAssocID="{0C1D2F68-03B8-4CDE-AD60-709AB4FD120F}" presName="node" presStyleLbl="node1" presStyleIdx="1" presStyleCnt="6">
        <dgm:presLayoutVars>
          <dgm:bulletEnabled val="1"/>
        </dgm:presLayoutVars>
      </dgm:prSet>
      <dgm:spPr/>
    </dgm:pt>
    <dgm:pt modelId="{7EF3A9F2-A314-473E-8B70-6DC5E1BDB8C6}" type="pres">
      <dgm:prSet presAssocID="{A0AA9BD8-4FC9-41BB-9FDB-F2BA59559F90}" presName="sibTrans" presStyleCnt="0"/>
      <dgm:spPr/>
    </dgm:pt>
    <dgm:pt modelId="{B37EA259-D475-4FCD-8560-DA4D4DEFFEA4}" type="pres">
      <dgm:prSet presAssocID="{08F5AB8C-688B-4065-ABF0-FB8F71930AAB}" presName="node" presStyleLbl="node1" presStyleIdx="2" presStyleCnt="6">
        <dgm:presLayoutVars>
          <dgm:bulletEnabled val="1"/>
        </dgm:presLayoutVars>
      </dgm:prSet>
      <dgm:spPr/>
    </dgm:pt>
    <dgm:pt modelId="{94342A2F-4179-475C-BCEA-C61A1A829557}" type="pres">
      <dgm:prSet presAssocID="{52480E5B-B4B4-4357-86C6-29F674498F04}" presName="sibTrans" presStyleCnt="0"/>
      <dgm:spPr/>
    </dgm:pt>
    <dgm:pt modelId="{DD6C768F-FBCD-478D-9900-16872B0087ED}" type="pres">
      <dgm:prSet presAssocID="{CB98E00F-012F-42F8-86E2-C0654567ACB8}" presName="node" presStyleLbl="node1" presStyleIdx="3" presStyleCnt="6">
        <dgm:presLayoutVars>
          <dgm:bulletEnabled val="1"/>
        </dgm:presLayoutVars>
      </dgm:prSet>
      <dgm:spPr/>
    </dgm:pt>
    <dgm:pt modelId="{E7AC09D7-A659-4451-BCED-898F8D97978F}" type="pres">
      <dgm:prSet presAssocID="{F378BA2C-CABE-4905-A707-64B102B8B701}" presName="sibTrans" presStyleCnt="0"/>
      <dgm:spPr/>
    </dgm:pt>
    <dgm:pt modelId="{08E9E15B-F3E5-4E32-8C12-CC6177126971}" type="pres">
      <dgm:prSet presAssocID="{DCD4845E-4CC7-426D-90EF-A040288120D0}" presName="node" presStyleLbl="node1" presStyleIdx="4" presStyleCnt="6">
        <dgm:presLayoutVars>
          <dgm:bulletEnabled val="1"/>
        </dgm:presLayoutVars>
      </dgm:prSet>
      <dgm:spPr/>
    </dgm:pt>
    <dgm:pt modelId="{D0433BBB-CDC0-495D-A920-938622223ED7}" type="pres">
      <dgm:prSet presAssocID="{11E85811-C2BA-463D-99D4-34A9D532BCA1}" presName="sibTrans" presStyleCnt="0"/>
      <dgm:spPr/>
    </dgm:pt>
    <dgm:pt modelId="{929CC350-76DE-477D-8922-066872A95B6C}" type="pres">
      <dgm:prSet presAssocID="{8E9707CF-8DB1-4CBE-ABE6-9C6F73551BEE}" presName="node" presStyleLbl="node1" presStyleIdx="5" presStyleCnt="6">
        <dgm:presLayoutVars>
          <dgm:bulletEnabled val="1"/>
        </dgm:presLayoutVars>
      </dgm:prSet>
      <dgm:spPr/>
    </dgm:pt>
  </dgm:ptLst>
  <dgm:cxnLst>
    <dgm:cxn modelId="{86729031-DCD3-4465-B591-04BFD4FFFFA4}" type="presOf" srcId="{CB98E00F-012F-42F8-86E2-C0654567ACB8}" destId="{DD6C768F-FBCD-478D-9900-16872B0087ED}" srcOrd="0" destOrd="0" presId="urn:microsoft.com/office/officeart/2005/8/layout/default"/>
    <dgm:cxn modelId="{C3ACC435-6271-4B1F-A8C3-E6AFA5AD1D27}" srcId="{149B230C-7619-4AAA-BDE2-44F3BB08B140}" destId="{08F5AB8C-688B-4065-ABF0-FB8F71930AAB}" srcOrd="2" destOrd="0" parTransId="{E7CA6402-5A51-4DF3-BE24-C0AB9441C6A1}" sibTransId="{52480E5B-B4B4-4357-86C6-29F674498F04}"/>
    <dgm:cxn modelId="{76A7A94F-0042-4808-9EF4-4AEF4017EA99}" type="presOf" srcId="{0C1D2F68-03B8-4CDE-AD60-709AB4FD120F}" destId="{BE49001E-4B1B-4F34-BD46-FE448434ACF2}" srcOrd="0" destOrd="0" presId="urn:microsoft.com/office/officeart/2005/8/layout/default"/>
    <dgm:cxn modelId="{A49C5454-C8D8-4C08-A622-AA5537FAC184}" type="presOf" srcId="{CF7FDCA8-7D7F-45F8-B2C1-C7DF6A0840A7}" destId="{F2D86795-4F49-4451-BDB4-893047260B3E}" srcOrd="0" destOrd="0" presId="urn:microsoft.com/office/officeart/2005/8/layout/default"/>
    <dgm:cxn modelId="{672D9B9A-6209-4518-9F5A-658DDAFB5569}" srcId="{149B230C-7619-4AAA-BDE2-44F3BB08B140}" destId="{CF7FDCA8-7D7F-45F8-B2C1-C7DF6A0840A7}" srcOrd="0" destOrd="0" parTransId="{4F44F5FC-3DE2-40D4-BA18-9BEB09F51820}" sibTransId="{B8D4F6FE-9FBE-454A-9DDF-6D4410F6B5E6}"/>
    <dgm:cxn modelId="{7E9251AA-0790-42F8-AA76-0FC47E9B7B3B}" srcId="{149B230C-7619-4AAA-BDE2-44F3BB08B140}" destId="{0C1D2F68-03B8-4CDE-AD60-709AB4FD120F}" srcOrd="1" destOrd="0" parTransId="{D03B6162-7AE2-4358-81EE-6F62B7E59D47}" sibTransId="{A0AA9BD8-4FC9-41BB-9FDB-F2BA59559F90}"/>
    <dgm:cxn modelId="{EA1170BD-3309-44C1-AED2-FAD904B65183}" srcId="{149B230C-7619-4AAA-BDE2-44F3BB08B140}" destId="{8E9707CF-8DB1-4CBE-ABE6-9C6F73551BEE}" srcOrd="5" destOrd="0" parTransId="{9C257EC7-2C14-4B54-8715-6B04A6B3F180}" sibTransId="{B1ACABB0-C00F-4F72-A9EB-CFA03942492C}"/>
    <dgm:cxn modelId="{370D16C0-1228-44A9-8576-0F398267E651}" srcId="{149B230C-7619-4AAA-BDE2-44F3BB08B140}" destId="{DCD4845E-4CC7-426D-90EF-A040288120D0}" srcOrd="4" destOrd="0" parTransId="{F5262265-75A5-425D-9605-D8BBEEA69DC5}" sibTransId="{11E85811-C2BA-463D-99D4-34A9D532BCA1}"/>
    <dgm:cxn modelId="{83CA1FC6-5E13-4E67-BF83-4BD62E8A20BD}" type="presOf" srcId="{08F5AB8C-688B-4065-ABF0-FB8F71930AAB}" destId="{B37EA259-D475-4FCD-8560-DA4D4DEFFEA4}" srcOrd="0" destOrd="0" presId="urn:microsoft.com/office/officeart/2005/8/layout/default"/>
    <dgm:cxn modelId="{A1988CD2-B05E-4742-A30A-59DA2A155488}" type="presOf" srcId="{8E9707CF-8DB1-4CBE-ABE6-9C6F73551BEE}" destId="{929CC350-76DE-477D-8922-066872A95B6C}" srcOrd="0" destOrd="0" presId="urn:microsoft.com/office/officeart/2005/8/layout/default"/>
    <dgm:cxn modelId="{3BD864E6-53AC-4285-AD55-58204B576C24}" type="presOf" srcId="{149B230C-7619-4AAA-BDE2-44F3BB08B140}" destId="{B9B71256-C500-4BE2-9E2F-E8D92F39DC3C}" srcOrd="0" destOrd="0" presId="urn:microsoft.com/office/officeart/2005/8/layout/default"/>
    <dgm:cxn modelId="{CD91C0E6-0B9E-49B7-998B-9FA2BE62E99A}" type="presOf" srcId="{DCD4845E-4CC7-426D-90EF-A040288120D0}" destId="{08E9E15B-F3E5-4E32-8C12-CC6177126971}" srcOrd="0" destOrd="0" presId="urn:microsoft.com/office/officeart/2005/8/layout/default"/>
    <dgm:cxn modelId="{01830BFA-BA80-44A3-9D9C-5A23DDAD686A}" srcId="{149B230C-7619-4AAA-BDE2-44F3BB08B140}" destId="{CB98E00F-012F-42F8-86E2-C0654567ACB8}" srcOrd="3" destOrd="0" parTransId="{EB1D575B-20BB-4F10-A37B-A0F5030B9297}" sibTransId="{F378BA2C-CABE-4905-A707-64B102B8B701}"/>
    <dgm:cxn modelId="{B590E744-508D-4459-BBE6-471E02615FA7}" type="presParOf" srcId="{B9B71256-C500-4BE2-9E2F-E8D92F39DC3C}" destId="{F2D86795-4F49-4451-BDB4-893047260B3E}" srcOrd="0" destOrd="0" presId="urn:microsoft.com/office/officeart/2005/8/layout/default"/>
    <dgm:cxn modelId="{1253231F-68FA-4213-8093-F7954F9D2F9F}" type="presParOf" srcId="{B9B71256-C500-4BE2-9E2F-E8D92F39DC3C}" destId="{26133078-2E4E-4D4B-9872-B5A2ABB9AD32}" srcOrd="1" destOrd="0" presId="urn:microsoft.com/office/officeart/2005/8/layout/default"/>
    <dgm:cxn modelId="{D1476C23-7D18-4355-B1CF-2942F026ABAB}" type="presParOf" srcId="{B9B71256-C500-4BE2-9E2F-E8D92F39DC3C}" destId="{BE49001E-4B1B-4F34-BD46-FE448434ACF2}" srcOrd="2" destOrd="0" presId="urn:microsoft.com/office/officeart/2005/8/layout/default"/>
    <dgm:cxn modelId="{0F5644B0-A8BA-4C40-B26C-D19CE10F45B4}" type="presParOf" srcId="{B9B71256-C500-4BE2-9E2F-E8D92F39DC3C}" destId="{7EF3A9F2-A314-473E-8B70-6DC5E1BDB8C6}" srcOrd="3" destOrd="0" presId="urn:microsoft.com/office/officeart/2005/8/layout/default"/>
    <dgm:cxn modelId="{C5B38438-2EA8-47EA-A150-6271F9213CF9}" type="presParOf" srcId="{B9B71256-C500-4BE2-9E2F-E8D92F39DC3C}" destId="{B37EA259-D475-4FCD-8560-DA4D4DEFFEA4}" srcOrd="4" destOrd="0" presId="urn:microsoft.com/office/officeart/2005/8/layout/default"/>
    <dgm:cxn modelId="{19F5F0C9-04D3-48D8-B13F-9008E96AE6DE}" type="presParOf" srcId="{B9B71256-C500-4BE2-9E2F-E8D92F39DC3C}" destId="{94342A2F-4179-475C-BCEA-C61A1A829557}" srcOrd="5" destOrd="0" presId="urn:microsoft.com/office/officeart/2005/8/layout/default"/>
    <dgm:cxn modelId="{8E596D4F-EFC0-409D-B5EC-7C7897B8B995}" type="presParOf" srcId="{B9B71256-C500-4BE2-9E2F-E8D92F39DC3C}" destId="{DD6C768F-FBCD-478D-9900-16872B0087ED}" srcOrd="6" destOrd="0" presId="urn:microsoft.com/office/officeart/2005/8/layout/default"/>
    <dgm:cxn modelId="{B9D3D6E2-02FD-488F-9A34-72AD711408B7}" type="presParOf" srcId="{B9B71256-C500-4BE2-9E2F-E8D92F39DC3C}" destId="{E7AC09D7-A659-4451-BCED-898F8D97978F}" srcOrd="7" destOrd="0" presId="urn:microsoft.com/office/officeart/2005/8/layout/default"/>
    <dgm:cxn modelId="{3FB04722-5699-44D6-9F48-19B25DCEF1B1}" type="presParOf" srcId="{B9B71256-C500-4BE2-9E2F-E8D92F39DC3C}" destId="{08E9E15B-F3E5-4E32-8C12-CC6177126971}" srcOrd="8" destOrd="0" presId="urn:microsoft.com/office/officeart/2005/8/layout/default"/>
    <dgm:cxn modelId="{25D5FD87-BB14-4932-913D-AD4EE781D8DA}" type="presParOf" srcId="{B9B71256-C500-4BE2-9E2F-E8D92F39DC3C}" destId="{D0433BBB-CDC0-495D-A920-938622223ED7}" srcOrd="9" destOrd="0" presId="urn:microsoft.com/office/officeart/2005/8/layout/default"/>
    <dgm:cxn modelId="{60BE6AFD-83A5-4557-8F9F-43BF84C7BE2E}" type="presParOf" srcId="{B9B71256-C500-4BE2-9E2F-E8D92F39DC3C}" destId="{929CC350-76DE-477D-8922-066872A95B6C}"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D2BFD4-ACE2-4771-ADD3-5656FC95B05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9F2285D-E618-43DE-B4BB-110DA029B248}">
      <dgm:prSet phldrT="[Text]"/>
      <dgm:spPr/>
      <dgm:t>
        <a:bodyPr/>
        <a:lstStyle/>
        <a:p>
          <a:r>
            <a:rPr lang="en-US" dirty="0"/>
            <a:t>Button Web Part		</a:t>
          </a:r>
        </a:p>
      </dgm:t>
    </dgm:pt>
    <dgm:pt modelId="{597497CF-DE52-4DBA-85FE-5158A4BE2B68}" type="parTrans" cxnId="{78E0FB4A-DBE5-4864-B37A-28D9DB87E539}">
      <dgm:prSet/>
      <dgm:spPr/>
      <dgm:t>
        <a:bodyPr/>
        <a:lstStyle/>
        <a:p>
          <a:endParaRPr lang="en-US"/>
        </a:p>
      </dgm:t>
    </dgm:pt>
    <dgm:pt modelId="{3D6EB5BC-8707-41C3-841D-4A1BD62B9222}" type="sibTrans" cxnId="{78E0FB4A-DBE5-4864-B37A-28D9DB87E539}">
      <dgm:prSet/>
      <dgm:spPr/>
      <dgm:t>
        <a:bodyPr/>
        <a:lstStyle/>
        <a:p>
          <a:endParaRPr lang="en-US"/>
        </a:p>
      </dgm:t>
    </dgm:pt>
    <dgm:pt modelId="{9064D4A2-5217-4D8C-BA64-563E2F2C11B7}">
      <dgm:prSet phldrT="[Text]"/>
      <dgm:spPr/>
      <dgm:t>
        <a:bodyPr/>
        <a:lstStyle/>
        <a:p>
          <a:r>
            <a:rPr lang="en-US" dirty="0"/>
            <a:t>Call to Action Web Part</a:t>
          </a:r>
        </a:p>
      </dgm:t>
    </dgm:pt>
    <dgm:pt modelId="{4F618061-6881-42CA-A4A2-0E2ABEBE717F}" type="parTrans" cxnId="{72CD7FEE-B67C-464A-8CF0-ED5B8FC00C5C}">
      <dgm:prSet/>
      <dgm:spPr/>
      <dgm:t>
        <a:bodyPr/>
        <a:lstStyle/>
        <a:p>
          <a:endParaRPr lang="en-US"/>
        </a:p>
      </dgm:t>
    </dgm:pt>
    <dgm:pt modelId="{492AC7B2-1D6F-45FE-84BD-3A755CD91BCD}" type="sibTrans" cxnId="{72CD7FEE-B67C-464A-8CF0-ED5B8FC00C5C}">
      <dgm:prSet/>
      <dgm:spPr/>
      <dgm:t>
        <a:bodyPr/>
        <a:lstStyle/>
        <a:p>
          <a:endParaRPr lang="en-US"/>
        </a:p>
      </dgm:t>
    </dgm:pt>
    <dgm:pt modelId="{2FE65CF7-FA76-44F4-96C0-48CB3B198AA5}">
      <dgm:prSet phldrT="[Text]"/>
      <dgm:spPr/>
      <dgm:t>
        <a:bodyPr/>
        <a:lstStyle/>
        <a:p>
          <a:r>
            <a:rPr lang="en-US" dirty="0"/>
            <a:t>World Clock Web Part</a:t>
          </a:r>
        </a:p>
      </dgm:t>
    </dgm:pt>
    <dgm:pt modelId="{D1E625FE-1B07-47FB-8E9A-FBFB3C275355}" type="parTrans" cxnId="{737FEE65-E279-4FAD-B696-8F4F3394A67C}">
      <dgm:prSet/>
      <dgm:spPr/>
      <dgm:t>
        <a:bodyPr/>
        <a:lstStyle/>
        <a:p>
          <a:endParaRPr lang="en-US"/>
        </a:p>
      </dgm:t>
    </dgm:pt>
    <dgm:pt modelId="{7327FCE1-16A6-4A43-B229-80BF46F70F0F}" type="sibTrans" cxnId="{737FEE65-E279-4FAD-B696-8F4F3394A67C}">
      <dgm:prSet/>
      <dgm:spPr/>
      <dgm:t>
        <a:bodyPr/>
        <a:lstStyle/>
        <a:p>
          <a:endParaRPr lang="en-US"/>
        </a:p>
      </dgm:t>
    </dgm:pt>
    <dgm:pt modelId="{72673C5B-DEDD-48A2-8036-FB51CE6371A1}">
      <dgm:prSet phldrT="[Text]"/>
      <dgm:spPr/>
      <dgm:t>
        <a:bodyPr/>
        <a:lstStyle/>
        <a:p>
          <a:r>
            <a:rPr lang="en-US" dirty="0"/>
            <a:t>Countdown Timer Web Part</a:t>
          </a:r>
        </a:p>
      </dgm:t>
    </dgm:pt>
    <dgm:pt modelId="{5494717C-5BFE-45A1-9326-C3F505B01AA5}" type="parTrans" cxnId="{66A41E48-1B89-41F2-BCE1-E2BC29B946D4}">
      <dgm:prSet/>
      <dgm:spPr/>
      <dgm:t>
        <a:bodyPr/>
        <a:lstStyle/>
        <a:p>
          <a:endParaRPr lang="en-US"/>
        </a:p>
      </dgm:t>
    </dgm:pt>
    <dgm:pt modelId="{2C1F9148-7270-490D-A574-379FF9011815}" type="sibTrans" cxnId="{66A41E48-1B89-41F2-BCE1-E2BC29B946D4}">
      <dgm:prSet/>
      <dgm:spPr/>
      <dgm:t>
        <a:bodyPr/>
        <a:lstStyle/>
        <a:p>
          <a:endParaRPr lang="en-US"/>
        </a:p>
      </dgm:t>
    </dgm:pt>
    <dgm:pt modelId="{51009917-4A68-431F-97FB-F8D97FDB770A}">
      <dgm:prSet phldrT="[Text]"/>
      <dgm:spPr/>
      <dgm:t>
        <a:bodyPr/>
        <a:lstStyle/>
        <a:p>
          <a:r>
            <a:rPr lang="en-US" dirty="0"/>
            <a:t>Duplicate section or web part</a:t>
          </a:r>
        </a:p>
      </dgm:t>
    </dgm:pt>
    <dgm:pt modelId="{61A18B03-8614-49DD-AB1A-4DC6B8151D0B}" type="parTrans" cxnId="{583C0435-26B1-4CB0-AB93-ED5FD4CAE43E}">
      <dgm:prSet/>
      <dgm:spPr/>
      <dgm:t>
        <a:bodyPr/>
        <a:lstStyle/>
        <a:p>
          <a:endParaRPr lang="en-US"/>
        </a:p>
      </dgm:t>
    </dgm:pt>
    <dgm:pt modelId="{2CC0C181-BE9F-4B21-8367-35755B16825C}" type="sibTrans" cxnId="{583C0435-26B1-4CB0-AB93-ED5FD4CAE43E}">
      <dgm:prSet/>
      <dgm:spPr/>
      <dgm:t>
        <a:bodyPr/>
        <a:lstStyle/>
        <a:p>
          <a:endParaRPr lang="en-US"/>
        </a:p>
      </dgm:t>
    </dgm:pt>
    <dgm:pt modelId="{F1ABF870-7A17-4700-9E0F-E59289761DCE}" type="pres">
      <dgm:prSet presAssocID="{43D2BFD4-ACE2-4771-ADD3-5656FC95B055}" presName="diagram" presStyleCnt="0">
        <dgm:presLayoutVars>
          <dgm:dir/>
          <dgm:resizeHandles val="exact"/>
        </dgm:presLayoutVars>
      </dgm:prSet>
      <dgm:spPr/>
    </dgm:pt>
    <dgm:pt modelId="{E2791686-9E57-424B-B4EC-7925AC2BD526}" type="pres">
      <dgm:prSet presAssocID="{59F2285D-E618-43DE-B4BB-110DA029B248}" presName="node" presStyleLbl="node1" presStyleIdx="0" presStyleCnt="5">
        <dgm:presLayoutVars>
          <dgm:bulletEnabled val="1"/>
        </dgm:presLayoutVars>
      </dgm:prSet>
      <dgm:spPr/>
    </dgm:pt>
    <dgm:pt modelId="{2D2680F0-0C6C-4F00-8BA3-F791226CBD8A}" type="pres">
      <dgm:prSet presAssocID="{3D6EB5BC-8707-41C3-841D-4A1BD62B9222}" presName="sibTrans" presStyleCnt="0"/>
      <dgm:spPr/>
    </dgm:pt>
    <dgm:pt modelId="{A59B79AC-02AF-4EF3-A877-28C6B2240039}" type="pres">
      <dgm:prSet presAssocID="{9064D4A2-5217-4D8C-BA64-563E2F2C11B7}" presName="node" presStyleLbl="node1" presStyleIdx="1" presStyleCnt="5">
        <dgm:presLayoutVars>
          <dgm:bulletEnabled val="1"/>
        </dgm:presLayoutVars>
      </dgm:prSet>
      <dgm:spPr/>
    </dgm:pt>
    <dgm:pt modelId="{001B1F0B-9F46-4B93-90CE-D7DA7B8EC42F}" type="pres">
      <dgm:prSet presAssocID="{492AC7B2-1D6F-45FE-84BD-3A755CD91BCD}" presName="sibTrans" presStyleCnt="0"/>
      <dgm:spPr/>
    </dgm:pt>
    <dgm:pt modelId="{0D5B4E68-4954-42A2-83AC-F189577E6089}" type="pres">
      <dgm:prSet presAssocID="{2FE65CF7-FA76-44F4-96C0-48CB3B198AA5}" presName="node" presStyleLbl="node1" presStyleIdx="2" presStyleCnt="5">
        <dgm:presLayoutVars>
          <dgm:bulletEnabled val="1"/>
        </dgm:presLayoutVars>
      </dgm:prSet>
      <dgm:spPr/>
    </dgm:pt>
    <dgm:pt modelId="{8B1E2EFB-7D71-454F-800D-FB8334249DEE}" type="pres">
      <dgm:prSet presAssocID="{7327FCE1-16A6-4A43-B229-80BF46F70F0F}" presName="sibTrans" presStyleCnt="0"/>
      <dgm:spPr/>
    </dgm:pt>
    <dgm:pt modelId="{199E75BA-B75F-40BB-A231-9020B638CF36}" type="pres">
      <dgm:prSet presAssocID="{72673C5B-DEDD-48A2-8036-FB51CE6371A1}" presName="node" presStyleLbl="node1" presStyleIdx="3" presStyleCnt="5">
        <dgm:presLayoutVars>
          <dgm:bulletEnabled val="1"/>
        </dgm:presLayoutVars>
      </dgm:prSet>
      <dgm:spPr/>
    </dgm:pt>
    <dgm:pt modelId="{D3EBBEE6-A9B8-45FD-B410-127053B31920}" type="pres">
      <dgm:prSet presAssocID="{2C1F9148-7270-490D-A574-379FF9011815}" presName="sibTrans" presStyleCnt="0"/>
      <dgm:spPr/>
    </dgm:pt>
    <dgm:pt modelId="{3E02B6DA-870C-46DC-A819-48A5A92456B1}" type="pres">
      <dgm:prSet presAssocID="{51009917-4A68-431F-97FB-F8D97FDB770A}" presName="node" presStyleLbl="node1" presStyleIdx="4" presStyleCnt="5">
        <dgm:presLayoutVars>
          <dgm:bulletEnabled val="1"/>
        </dgm:presLayoutVars>
      </dgm:prSet>
      <dgm:spPr/>
    </dgm:pt>
  </dgm:ptLst>
  <dgm:cxnLst>
    <dgm:cxn modelId="{80953B34-618D-45B6-A7B2-834B3519584A}" type="presOf" srcId="{72673C5B-DEDD-48A2-8036-FB51CE6371A1}" destId="{199E75BA-B75F-40BB-A231-9020B638CF36}" srcOrd="0" destOrd="0" presId="urn:microsoft.com/office/officeart/2005/8/layout/default"/>
    <dgm:cxn modelId="{583C0435-26B1-4CB0-AB93-ED5FD4CAE43E}" srcId="{43D2BFD4-ACE2-4771-ADD3-5656FC95B055}" destId="{51009917-4A68-431F-97FB-F8D97FDB770A}" srcOrd="4" destOrd="0" parTransId="{61A18B03-8614-49DD-AB1A-4DC6B8151D0B}" sibTransId="{2CC0C181-BE9F-4B21-8367-35755B16825C}"/>
    <dgm:cxn modelId="{737FEE65-E279-4FAD-B696-8F4F3394A67C}" srcId="{43D2BFD4-ACE2-4771-ADD3-5656FC95B055}" destId="{2FE65CF7-FA76-44F4-96C0-48CB3B198AA5}" srcOrd="2" destOrd="0" parTransId="{D1E625FE-1B07-47FB-8E9A-FBFB3C275355}" sibTransId="{7327FCE1-16A6-4A43-B229-80BF46F70F0F}"/>
    <dgm:cxn modelId="{66A41E48-1B89-41F2-BCE1-E2BC29B946D4}" srcId="{43D2BFD4-ACE2-4771-ADD3-5656FC95B055}" destId="{72673C5B-DEDD-48A2-8036-FB51CE6371A1}" srcOrd="3" destOrd="0" parTransId="{5494717C-5BFE-45A1-9326-C3F505B01AA5}" sibTransId="{2C1F9148-7270-490D-A574-379FF9011815}"/>
    <dgm:cxn modelId="{78E0FB4A-DBE5-4864-B37A-28D9DB87E539}" srcId="{43D2BFD4-ACE2-4771-ADD3-5656FC95B055}" destId="{59F2285D-E618-43DE-B4BB-110DA029B248}" srcOrd="0" destOrd="0" parTransId="{597497CF-DE52-4DBA-85FE-5158A4BE2B68}" sibTransId="{3D6EB5BC-8707-41C3-841D-4A1BD62B9222}"/>
    <dgm:cxn modelId="{596D5B73-B3FE-4193-A9A9-4638514FDA7A}" type="presOf" srcId="{51009917-4A68-431F-97FB-F8D97FDB770A}" destId="{3E02B6DA-870C-46DC-A819-48A5A92456B1}" srcOrd="0" destOrd="0" presId="urn:microsoft.com/office/officeart/2005/8/layout/default"/>
    <dgm:cxn modelId="{E60EF87D-E700-4E82-9E33-6BB49B3D12C9}" type="presOf" srcId="{2FE65CF7-FA76-44F4-96C0-48CB3B198AA5}" destId="{0D5B4E68-4954-42A2-83AC-F189577E6089}" srcOrd="0" destOrd="0" presId="urn:microsoft.com/office/officeart/2005/8/layout/default"/>
    <dgm:cxn modelId="{9A3E2588-4B0C-4DF9-AAB6-26F29689D88C}" type="presOf" srcId="{9064D4A2-5217-4D8C-BA64-563E2F2C11B7}" destId="{A59B79AC-02AF-4EF3-A877-28C6B2240039}" srcOrd="0" destOrd="0" presId="urn:microsoft.com/office/officeart/2005/8/layout/default"/>
    <dgm:cxn modelId="{A37425AB-947F-4B68-AEBD-717ECF6E086C}" type="presOf" srcId="{43D2BFD4-ACE2-4771-ADD3-5656FC95B055}" destId="{F1ABF870-7A17-4700-9E0F-E59289761DCE}" srcOrd="0" destOrd="0" presId="urn:microsoft.com/office/officeart/2005/8/layout/default"/>
    <dgm:cxn modelId="{72CD7FEE-B67C-464A-8CF0-ED5B8FC00C5C}" srcId="{43D2BFD4-ACE2-4771-ADD3-5656FC95B055}" destId="{9064D4A2-5217-4D8C-BA64-563E2F2C11B7}" srcOrd="1" destOrd="0" parTransId="{4F618061-6881-42CA-A4A2-0E2ABEBE717F}" sibTransId="{492AC7B2-1D6F-45FE-84BD-3A755CD91BCD}"/>
    <dgm:cxn modelId="{1A4F9CFD-D62F-45BD-BCAE-975AB5F4A068}" type="presOf" srcId="{59F2285D-E618-43DE-B4BB-110DA029B248}" destId="{E2791686-9E57-424B-B4EC-7925AC2BD526}" srcOrd="0" destOrd="0" presId="urn:microsoft.com/office/officeart/2005/8/layout/default"/>
    <dgm:cxn modelId="{FA9F7F1A-2274-43B1-9C4B-BDF60EC24CF7}" type="presParOf" srcId="{F1ABF870-7A17-4700-9E0F-E59289761DCE}" destId="{E2791686-9E57-424B-B4EC-7925AC2BD526}" srcOrd="0" destOrd="0" presId="urn:microsoft.com/office/officeart/2005/8/layout/default"/>
    <dgm:cxn modelId="{0A8E8DC0-D42B-4C47-9AA1-3B81BB7EDAA3}" type="presParOf" srcId="{F1ABF870-7A17-4700-9E0F-E59289761DCE}" destId="{2D2680F0-0C6C-4F00-8BA3-F791226CBD8A}" srcOrd="1" destOrd="0" presId="urn:microsoft.com/office/officeart/2005/8/layout/default"/>
    <dgm:cxn modelId="{E71C5812-F680-4BF0-8023-07FE68B9AD88}" type="presParOf" srcId="{F1ABF870-7A17-4700-9E0F-E59289761DCE}" destId="{A59B79AC-02AF-4EF3-A877-28C6B2240039}" srcOrd="2" destOrd="0" presId="urn:microsoft.com/office/officeart/2005/8/layout/default"/>
    <dgm:cxn modelId="{D1E0A63F-7E21-46FA-850E-45A97049D2E6}" type="presParOf" srcId="{F1ABF870-7A17-4700-9E0F-E59289761DCE}" destId="{001B1F0B-9F46-4B93-90CE-D7DA7B8EC42F}" srcOrd="3" destOrd="0" presId="urn:microsoft.com/office/officeart/2005/8/layout/default"/>
    <dgm:cxn modelId="{DC7E5540-F16F-43CB-9791-94184B9E4CF9}" type="presParOf" srcId="{F1ABF870-7A17-4700-9E0F-E59289761DCE}" destId="{0D5B4E68-4954-42A2-83AC-F189577E6089}" srcOrd="4" destOrd="0" presId="urn:microsoft.com/office/officeart/2005/8/layout/default"/>
    <dgm:cxn modelId="{B73C287F-3795-4611-8E54-026F0401DB26}" type="presParOf" srcId="{F1ABF870-7A17-4700-9E0F-E59289761DCE}" destId="{8B1E2EFB-7D71-454F-800D-FB8334249DEE}" srcOrd="5" destOrd="0" presId="urn:microsoft.com/office/officeart/2005/8/layout/default"/>
    <dgm:cxn modelId="{77C5258A-D6B5-4B90-9EEF-10380B48D9F5}" type="presParOf" srcId="{F1ABF870-7A17-4700-9E0F-E59289761DCE}" destId="{199E75BA-B75F-40BB-A231-9020B638CF36}" srcOrd="6" destOrd="0" presId="urn:microsoft.com/office/officeart/2005/8/layout/default"/>
    <dgm:cxn modelId="{3333FCF2-9A7D-4A5B-BAB4-92F828B1ED44}" type="presParOf" srcId="{F1ABF870-7A17-4700-9E0F-E59289761DCE}" destId="{D3EBBEE6-A9B8-45FD-B410-127053B31920}" srcOrd="7" destOrd="0" presId="urn:microsoft.com/office/officeart/2005/8/layout/default"/>
    <dgm:cxn modelId="{3579AC05-71D1-4234-B534-67C75E149297}" type="presParOf" srcId="{F1ABF870-7A17-4700-9E0F-E59289761DCE}" destId="{3E02B6DA-870C-46DC-A819-48A5A92456B1}"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86795-4F49-4451-BDB4-893047260B3E}">
      <dsp:nvSpPr>
        <dsp:cNvPr id="0" name=""/>
        <dsp:cNvSpPr/>
      </dsp:nvSpPr>
      <dsp:spPr>
        <a:xfrm>
          <a:off x="1246481" y="2698"/>
          <a:ext cx="2760962" cy="16565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SPFx development of Teams Tabs</a:t>
          </a:r>
        </a:p>
      </dsp:txBody>
      <dsp:txXfrm>
        <a:off x="1246481" y="2698"/>
        <a:ext cx="2760962" cy="1656577"/>
      </dsp:txXfrm>
    </dsp:sp>
    <dsp:sp modelId="{BE49001E-4B1B-4F34-BD46-FE448434ACF2}">
      <dsp:nvSpPr>
        <dsp:cNvPr id="0" name=""/>
        <dsp:cNvSpPr/>
      </dsp:nvSpPr>
      <dsp:spPr>
        <a:xfrm>
          <a:off x="4283539" y="2698"/>
          <a:ext cx="2760962" cy="16565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App Pages</a:t>
          </a:r>
        </a:p>
      </dsp:txBody>
      <dsp:txXfrm>
        <a:off x="4283539" y="2698"/>
        <a:ext cx="2760962" cy="1656577"/>
      </dsp:txXfrm>
    </dsp:sp>
    <dsp:sp modelId="{B37EA259-D475-4FCD-8560-DA4D4DEFFEA4}">
      <dsp:nvSpPr>
        <dsp:cNvPr id="0" name=""/>
        <dsp:cNvSpPr/>
      </dsp:nvSpPr>
      <dsp:spPr>
        <a:xfrm>
          <a:off x="1246481" y="1935372"/>
          <a:ext cx="2760962" cy="16565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Web parts in Isolated Domains</a:t>
          </a:r>
        </a:p>
      </dsp:txBody>
      <dsp:txXfrm>
        <a:off x="1246481" y="1935372"/>
        <a:ext cx="2760962" cy="1656577"/>
      </dsp:txXfrm>
    </dsp:sp>
    <dsp:sp modelId="{DD6C768F-FBCD-478D-9900-16872B0087ED}">
      <dsp:nvSpPr>
        <dsp:cNvPr id="0" name=""/>
        <dsp:cNvSpPr/>
      </dsp:nvSpPr>
      <dsp:spPr>
        <a:xfrm>
          <a:off x="4283539" y="1935372"/>
          <a:ext cx="2760962" cy="16565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Library Components </a:t>
          </a:r>
        </a:p>
      </dsp:txBody>
      <dsp:txXfrm>
        <a:off x="4283539" y="1935372"/>
        <a:ext cx="2760962" cy="1656577"/>
      </dsp:txXfrm>
    </dsp:sp>
    <dsp:sp modelId="{08E9E15B-F3E5-4E32-8C12-CC6177126971}">
      <dsp:nvSpPr>
        <dsp:cNvPr id="0" name=""/>
        <dsp:cNvSpPr/>
      </dsp:nvSpPr>
      <dsp:spPr>
        <a:xfrm>
          <a:off x="1246481" y="3868045"/>
          <a:ext cx="2760962" cy="16565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Support for Section background styling on modern pages</a:t>
          </a:r>
        </a:p>
      </dsp:txBody>
      <dsp:txXfrm>
        <a:off x="1246481" y="3868045"/>
        <a:ext cx="2760962" cy="1656577"/>
      </dsp:txXfrm>
    </dsp:sp>
    <dsp:sp modelId="{929CC350-76DE-477D-8922-066872A95B6C}">
      <dsp:nvSpPr>
        <dsp:cNvPr id="0" name=""/>
        <dsp:cNvSpPr/>
      </dsp:nvSpPr>
      <dsp:spPr>
        <a:xfrm>
          <a:off x="4283539" y="3868045"/>
          <a:ext cx="2760962" cy="16565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Support for Teams Provided Hosted Solutions</a:t>
          </a:r>
        </a:p>
        <a:p>
          <a:pPr marL="0" lvl="0" indent="0" algn="ctr" defTabSz="977900">
            <a:lnSpc>
              <a:spcPct val="90000"/>
            </a:lnSpc>
            <a:spcBef>
              <a:spcPct val="0"/>
            </a:spcBef>
            <a:spcAft>
              <a:spcPct val="35000"/>
            </a:spcAft>
            <a:buNone/>
          </a:pPr>
          <a:endParaRPr lang="en-US" sz="2200" kern="1200" dirty="0"/>
        </a:p>
      </dsp:txBody>
      <dsp:txXfrm>
        <a:off x="4283539" y="3868045"/>
        <a:ext cx="2760962" cy="16565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91686-9E57-424B-B4EC-7925AC2BD526}">
      <dsp:nvSpPr>
        <dsp:cNvPr id="0" name=""/>
        <dsp:cNvSpPr/>
      </dsp:nvSpPr>
      <dsp:spPr>
        <a:xfrm>
          <a:off x="1048136" y="2855"/>
          <a:ext cx="2551637" cy="153098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Button Web Part		</a:t>
          </a:r>
        </a:p>
      </dsp:txBody>
      <dsp:txXfrm>
        <a:off x="1048136" y="2855"/>
        <a:ext cx="2551637" cy="1530982"/>
      </dsp:txXfrm>
    </dsp:sp>
    <dsp:sp modelId="{A59B79AC-02AF-4EF3-A877-28C6B2240039}">
      <dsp:nvSpPr>
        <dsp:cNvPr id="0" name=""/>
        <dsp:cNvSpPr/>
      </dsp:nvSpPr>
      <dsp:spPr>
        <a:xfrm>
          <a:off x="3854937" y="2855"/>
          <a:ext cx="2551637" cy="153098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Call to Action Web Part</a:t>
          </a:r>
        </a:p>
      </dsp:txBody>
      <dsp:txXfrm>
        <a:off x="3854937" y="2855"/>
        <a:ext cx="2551637" cy="1530982"/>
      </dsp:txXfrm>
    </dsp:sp>
    <dsp:sp modelId="{0D5B4E68-4954-42A2-83AC-F189577E6089}">
      <dsp:nvSpPr>
        <dsp:cNvPr id="0" name=""/>
        <dsp:cNvSpPr/>
      </dsp:nvSpPr>
      <dsp:spPr>
        <a:xfrm>
          <a:off x="1048136" y="1789001"/>
          <a:ext cx="2551637" cy="153098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World Clock Web Part</a:t>
          </a:r>
        </a:p>
      </dsp:txBody>
      <dsp:txXfrm>
        <a:off x="1048136" y="1789001"/>
        <a:ext cx="2551637" cy="1530982"/>
      </dsp:txXfrm>
    </dsp:sp>
    <dsp:sp modelId="{199E75BA-B75F-40BB-A231-9020B638CF36}">
      <dsp:nvSpPr>
        <dsp:cNvPr id="0" name=""/>
        <dsp:cNvSpPr/>
      </dsp:nvSpPr>
      <dsp:spPr>
        <a:xfrm>
          <a:off x="3854937" y="1789001"/>
          <a:ext cx="2551637" cy="153098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Countdown Timer Web Part</a:t>
          </a:r>
        </a:p>
      </dsp:txBody>
      <dsp:txXfrm>
        <a:off x="3854937" y="1789001"/>
        <a:ext cx="2551637" cy="1530982"/>
      </dsp:txXfrm>
    </dsp:sp>
    <dsp:sp modelId="{3E02B6DA-870C-46DC-A819-48A5A92456B1}">
      <dsp:nvSpPr>
        <dsp:cNvPr id="0" name=""/>
        <dsp:cNvSpPr/>
      </dsp:nvSpPr>
      <dsp:spPr>
        <a:xfrm>
          <a:off x="2451537" y="3575147"/>
          <a:ext cx="2551637" cy="153098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Duplicate section or web part</a:t>
          </a:r>
        </a:p>
      </dsp:txBody>
      <dsp:txXfrm>
        <a:off x="2451537" y="3575147"/>
        <a:ext cx="2551637" cy="153098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D1B54-0B36-7A4E-913A-A21C02273F89}" type="datetimeFigureOut">
              <a:rPr lang="en-US" smtClean="0"/>
              <a:t>10/10/2019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D3714-B553-A044-BA72-366907BA36B5}" type="slidenum">
              <a:rPr lang="en-US" smtClean="0"/>
              <a:t>‹#›</a:t>
            </a:fld>
            <a:endParaRPr lang="en-US"/>
          </a:p>
        </p:txBody>
      </p:sp>
    </p:spTree>
    <p:extLst>
      <p:ext uri="{BB962C8B-B14F-4D97-AF65-F5344CB8AC3E}">
        <p14:creationId xmlns:p14="http://schemas.microsoft.com/office/powerpoint/2010/main" val="772004882"/>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10/10/2019 11:30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10/10/2019 11:30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ABC05011-9AA1-41EB-8A29-36A707E0019A}"/>
              </a:ext>
            </a:extLst>
          </p:cNvPr>
          <p:cNvSpPr>
            <a:spLocks noGrp="1"/>
          </p:cNvSpPr>
          <p:nvPr>
            <p:ph type="body" idx="1"/>
          </p:nvPr>
        </p:nvSpPr>
        <p:spPr/>
        <p:txBody>
          <a:bodyPr/>
          <a:lstStyle/>
          <a:p>
            <a:r>
              <a:rPr lang="en-US" sz="1224" b="1" i="0" kern="1200" dirty="0">
                <a:solidFill>
                  <a:schemeClr val="tx1"/>
                </a:solidFill>
                <a:effectLst/>
                <a:latin typeface="+mn-lt"/>
                <a:ea typeface="+mn-ea"/>
                <a:cs typeface="+mn-cs"/>
              </a:rPr>
              <a:t>The React-based front-end framework for building experiences for Office and Office 365. Used across Office 365 . </a:t>
            </a:r>
            <a:r>
              <a:rPr lang="en-US" sz="1224" b="0" i="0" kern="1200" dirty="0">
                <a:solidFill>
                  <a:schemeClr val="tx1"/>
                </a:solidFill>
                <a:effectLst/>
                <a:latin typeface="+mn-lt"/>
                <a:ea typeface="+mn-ea"/>
                <a:cs typeface="+mn-cs"/>
              </a:rPr>
              <a:t>This repository contains the core styles used across all aspects of Fabric including icons, type, fonts, colors, the grid, etc.</a:t>
            </a:r>
            <a:endParaRPr lang="en-US" dirty="0"/>
          </a:p>
        </p:txBody>
      </p:sp>
    </p:spTree>
    <p:extLst>
      <p:ext uri="{BB962C8B-B14F-4D97-AF65-F5344CB8AC3E}">
        <p14:creationId xmlns:p14="http://schemas.microsoft.com/office/powerpoint/2010/main" val="267579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14</a:t>
            </a:fld>
            <a:endParaRPr lang="en-US"/>
          </a:p>
        </p:txBody>
      </p:sp>
    </p:spTree>
    <p:extLst>
      <p:ext uri="{BB962C8B-B14F-4D97-AF65-F5344CB8AC3E}">
        <p14:creationId xmlns:p14="http://schemas.microsoft.com/office/powerpoint/2010/main" val="851553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15</a:t>
            </a:fld>
            <a:endParaRPr lang="en-US"/>
          </a:p>
        </p:txBody>
      </p:sp>
    </p:spTree>
    <p:extLst>
      <p:ext uri="{BB962C8B-B14F-4D97-AF65-F5344CB8AC3E}">
        <p14:creationId xmlns:p14="http://schemas.microsoft.com/office/powerpoint/2010/main" val="2836554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16</a:t>
            </a:fld>
            <a:endParaRPr lang="en-US"/>
          </a:p>
        </p:txBody>
      </p:sp>
    </p:spTree>
    <p:extLst>
      <p:ext uri="{BB962C8B-B14F-4D97-AF65-F5344CB8AC3E}">
        <p14:creationId xmlns:p14="http://schemas.microsoft.com/office/powerpoint/2010/main" val="909668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D3714-B553-A044-BA72-366907BA36B5}" type="slidenum">
              <a:rPr lang="en-US" smtClean="0"/>
              <a:t>17</a:t>
            </a:fld>
            <a:endParaRPr lang="en-US"/>
          </a:p>
        </p:txBody>
      </p:sp>
    </p:spTree>
    <p:extLst>
      <p:ext uri="{BB962C8B-B14F-4D97-AF65-F5344CB8AC3E}">
        <p14:creationId xmlns:p14="http://schemas.microsoft.com/office/powerpoint/2010/main" val="444933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i="1" dirty="0"/>
              <a:t>Introduce Microsoft Teams as the problem solver. At a high level, talk about the full capabilities that Teams offers] </a:t>
            </a:r>
          </a:p>
          <a:p>
            <a:endParaRPr lang="en-US" sz="900" i="1" dirty="0"/>
          </a:p>
          <a:p>
            <a:r>
              <a:rPr lang="en-US" sz="900" dirty="0"/>
              <a:t>Microsoft Teams is a chat-based workspace where you can communicate effectively, collaborate efficiently, customize your environment and work in confidence. </a:t>
            </a:r>
          </a:p>
          <a:p>
            <a:endParaRPr lang="en-US" sz="900" dirty="0"/>
          </a:p>
          <a:p>
            <a:r>
              <a:rPr lang="en-US" sz="900" i="1" dirty="0"/>
              <a:t>[Speak through all pillars]</a:t>
            </a:r>
          </a:p>
          <a:p>
            <a:r>
              <a:rPr lang="en-US" sz="900" i="1" dirty="0"/>
              <a:t>----------------------</a:t>
            </a:r>
          </a:p>
          <a:p>
            <a:endParaRPr lang="en-US" sz="900" dirty="0"/>
          </a:p>
          <a:p>
            <a:r>
              <a:rPr lang="en-US" sz="900" dirty="0"/>
              <a:t>[This is an animated slide. Please show it in presentation mode]</a:t>
            </a:r>
          </a:p>
          <a:p>
            <a:endParaRPr lang="es-419" sz="900" dirty="0"/>
          </a:p>
          <a:p>
            <a:r>
              <a:rPr lang="en-US" sz="900" dirty="0"/>
              <a:t>[MAIN POINT TO LAND]</a:t>
            </a:r>
            <a:endParaRPr lang="es-419" sz="900" dirty="0"/>
          </a:p>
          <a:p>
            <a:r>
              <a:rPr lang="en-US" sz="900" b="1" dirty="0"/>
              <a:t>And as you may already know, Microsoft Teams is the hub for teamwork, a chat-based workspace that enables teams to be more productive by giving them a single and secure location that brings together everything a team needs: chats, meetings, calls, files, and tools. Microsoft Teams is one place for all the needs your teams have. </a:t>
            </a:r>
            <a:endParaRPr lang="es-419" sz="900" dirty="0"/>
          </a:p>
          <a:p>
            <a:r>
              <a:rPr lang="en-US" sz="900" dirty="0"/>
              <a:t> </a:t>
            </a:r>
            <a:endParaRPr lang="es-419" sz="900" dirty="0"/>
          </a:p>
          <a:p>
            <a:r>
              <a:rPr lang="en-US" sz="900" dirty="0"/>
              <a:t>Microsoft Teams delivers on four core promises to create a digital workspace for high performing teams.</a:t>
            </a:r>
            <a:endParaRPr lang="es-419" sz="900" dirty="0"/>
          </a:p>
          <a:p>
            <a:endParaRPr lang="en-US" sz="900" dirty="0"/>
          </a:p>
          <a:p>
            <a:r>
              <a:rPr lang="en-US" sz="900" dirty="0"/>
              <a:t>[COMMUNICATE]</a:t>
            </a:r>
            <a:endParaRPr lang="es-419" sz="900" dirty="0"/>
          </a:p>
          <a:p>
            <a:r>
              <a:rPr lang="en-US" sz="900" dirty="0"/>
              <a:t>First, Microsoft Teams solves for the </a:t>
            </a:r>
            <a:r>
              <a:rPr lang="en-US" sz="900" b="1" dirty="0"/>
              <a:t>communication needs </a:t>
            </a:r>
            <a:r>
              <a:rPr lang="en-US" sz="900" dirty="0"/>
              <a:t>of a diverse workforce. </a:t>
            </a:r>
            <a:endParaRPr lang="es-419" sz="900" dirty="0"/>
          </a:p>
          <a:p>
            <a:r>
              <a:rPr lang="en-US" sz="900" dirty="0"/>
              <a:t>Since preview, Microsoft Teams has evolved to include a complete meetings experience, as well as chat, voice and video - </a:t>
            </a:r>
            <a:endParaRPr lang="es-419" sz="900" dirty="0"/>
          </a:p>
          <a:p>
            <a:r>
              <a:rPr lang="en-US" sz="900" dirty="0"/>
              <a:t>You can use Teams for informal 1:1 or group chats – directly on your phone if you’re on the go. Or you can have an open conversation in a channel. This enables people to share information in a transparent way to accelerate decision making. And it's super easy to move from a chat into a face to face meeting, helping you to bridge geographical barriers. </a:t>
            </a:r>
            <a:endParaRPr lang="es-419" sz="900" dirty="0"/>
          </a:p>
          <a:p>
            <a:r>
              <a:rPr lang="en-US" sz="900" dirty="0"/>
              <a:t> </a:t>
            </a:r>
            <a:endParaRPr lang="es-419" sz="900" dirty="0"/>
          </a:p>
          <a:p>
            <a:r>
              <a:rPr lang="en-US" sz="900" dirty="0"/>
              <a:t>[COLLABORATE]</a:t>
            </a:r>
            <a:endParaRPr lang="es-419" sz="900" dirty="0"/>
          </a:p>
          <a:p>
            <a:r>
              <a:rPr lang="en-US" sz="900" dirty="0"/>
              <a:t>When it comes to </a:t>
            </a:r>
            <a:r>
              <a:rPr lang="en-US" sz="900" b="1" dirty="0"/>
              <a:t>collaboration</a:t>
            </a:r>
            <a:r>
              <a:rPr lang="en-US" sz="900" dirty="0"/>
              <a:t>, the deep Office integration enables today’s multigenerational workforce to use the Office apps they are familiar with and love - Word, Excel, PowerPoint, OneNote, SharePoint, Planner, even Power BI - right within the context of Teams. Teams is unique in how we enable collaboration.</a:t>
            </a:r>
            <a:endParaRPr lang="es-419" sz="900" dirty="0"/>
          </a:p>
          <a:p>
            <a:r>
              <a:rPr lang="en-US" sz="900" dirty="0"/>
              <a:t>Today, when you want somebody’s feedback, you send them the file via email, they store it locally with comments, you store it again…… it's a vicious cycle that results in v2, v3, v4 versions – and you have to jump between email and other apps to get the work done. Teams brings all the Office 365 services together – so that you can easily share and co-author files without the need for email attachments.</a:t>
            </a:r>
            <a:endParaRPr lang="es-419" sz="900" dirty="0"/>
          </a:p>
          <a:p>
            <a:r>
              <a:rPr lang="en-US" sz="900" dirty="0"/>
              <a:t> </a:t>
            </a:r>
            <a:endParaRPr lang="es-419" sz="900" dirty="0"/>
          </a:p>
          <a:p>
            <a:r>
              <a:rPr lang="en-US" sz="900" dirty="0"/>
              <a:t>[CUSTOMIZE]</a:t>
            </a:r>
            <a:endParaRPr lang="es-419" sz="900" dirty="0"/>
          </a:p>
          <a:p>
            <a:r>
              <a:rPr lang="en-US" sz="900" dirty="0"/>
              <a:t>Many of you use other services than Office 365 as well which results in you having to jump between and spend time in disparate experiences. We built Teams to not only be the hub for Office 365 services, but for all the services and tools teams use on a day to day basis. So, you can </a:t>
            </a:r>
            <a:r>
              <a:rPr lang="en-US" sz="900" b="1" dirty="0"/>
              <a:t>customize</a:t>
            </a:r>
            <a:r>
              <a:rPr lang="en-US" sz="900" dirty="0"/>
              <a:t> Teams with tabs, connector and bots to include the apps and services you need - &lt;mention relevant 3rd party apps like GitHub and Trello that can be included in Teams&gt;– we have integrations with over 150 partners. For our developer community, we have also created an </a:t>
            </a:r>
            <a:r>
              <a:rPr lang="en-US" sz="900" b="1" dirty="0"/>
              <a:t>extensible platform</a:t>
            </a:r>
            <a:r>
              <a:rPr lang="en-US" sz="900" dirty="0"/>
              <a:t>, to enable building apps and to integrate with business processes.</a:t>
            </a:r>
            <a:endParaRPr lang="es-419" sz="900" dirty="0"/>
          </a:p>
          <a:p>
            <a:r>
              <a:rPr lang="en-US" sz="900" dirty="0"/>
              <a:t> </a:t>
            </a:r>
            <a:endParaRPr lang="es-419" sz="900" dirty="0"/>
          </a:p>
          <a:p>
            <a:r>
              <a:rPr lang="en-US" sz="900" dirty="0"/>
              <a:t>[WORK WITH CONFIDENCE]</a:t>
            </a:r>
            <a:endParaRPr lang="es-419" sz="900" dirty="0"/>
          </a:p>
          <a:p>
            <a:r>
              <a:rPr lang="en-US" sz="900" dirty="0"/>
              <a:t>Microsoft Teams comes with the enterprise grade security, compliance and manageability that you expect from Office 365 which customers tell us is a huge value add for them.</a:t>
            </a:r>
            <a:endParaRPr lang="es-419" sz="900" dirty="0"/>
          </a:p>
          <a:p>
            <a:endParaRPr lang="es-419"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491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19</a:t>
            </a:fld>
            <a:endParaRPr lang="en-US"/>
          </a:p>
        </p:txBody>
      </p:sp>
    </p:spTree>
    <p:extLst>
      <p:ext uri="{BB962C8B-B14F-4D97-AF65-F5344CB8AC3E}">
        <p14:creationId xmlns:p14="http://schemas.microsoft.com/office/powerpoint/2010/main" val="789959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20</a:t>
            </a:fld>
            <a:endParaRPr lang="en-US"/>
          </a:p>
        </p:txBody>
      </p:sp>
    </p:spTree>
    <p:extLst>
      <p:ext uri="{BB962C8B-B14F-4D97-AF65-F5344CB8AC3E}">
        <p14:creationId xmlns:p14="http://schemas.microsoft.com/office/powerpoint/2010/main" val="990141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585956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D3714-B553-A044-BA72-366907BA36B5}" type="slidenum">
              <a:rPr lang="en-US" smtClean="0"/>
              <a:t>22</a:t>
            </a:fld>
            <a:endParaRPr lang="en-US"/>
          </a:p>
        </p:txBody>
      </p:sp>
    </p:spTree>
    <p:extLst>
      <p:ext uri="{BB962C8B-B14F-4D97-AF65-F5344CB8AC3E}">
        <p14:creationId xmlns:p14="http://schemas.microsoft.com/office/powerpoint/2010/main" val="2064630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2</a:t>
            </a:fld>
            <a:endParaRPr lang="en-US"/>
          </a:p>
        </p:txBody>
      </p:sp>
    </p:spTree>
    <p:extLst>
      <p:ext uri="{BB962C8B-B14F-4D97-AF65-F5344CB8AC3E}">
        <p14:creationId xmlns:p14="http://schemas.microsoft.com/office/powerpoint/2010/main" val="1507852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10/10/2019 11:30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9E243A16-59DB-4237-A1CB-436CCE2E7E7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7273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24</a:t>
            </a:fld>
            <a:endParaRPr lang="en-US"/>
          </a:p>
        </p:txBody>
      </p:sp>
    </p:spTree>
    <p:extLst>
      <p:ext uri="{BB962C8B-B14F-4D97-AF65-F5344CB8AC3E}">
        <p14:creationId xmlns:p14="http://schemas.microsoft.com/office/powerpoint/2010/main" val="3340403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25</a:t>
            </a:fld>
            <a:endParaRPr lang="en-US"/>
          </a:p>
        </p:txBody>
      </p:sp>
    </p:spTree>
    <p:extLst>
      <p:ext uri="{BB962C8B-B14F-4D97-AF65-F5344CB8AC3E}">
        <p14:creationId xmlns:p14="http://schemas.microsoft.com/office/powerpoint/2010/main" val="949479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26</a:t>
            </a:fld>
            <a:endParaRPr lang="en-US"/>
          </a:p>
        </p:txBody>
      </p:sp>
    </p:spTree>
    <p:extLst>
      <p:ext uri="{BB962C8B-B14F-4D97-AF65-F5344CB8AC3E}">
        <p14:creationId xmlns:p14="http://schemas.microsoft.com/office/powerpoint/2010/main" val="1543042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D3714-B553-A044-BA72-366907BA36B5}" type="slidenum">
              <a:rPr lang="en-US" smtClean="0"/>
              <a:t>28</a:t>
            </a:fld>
            <a:endParaRPr lang="en-US"/>
          </a:p>
        </p:txBody>
      </p:sp>
    </p:spTree>
    <p:extLst>
      <p:ext uri="{BB962C8B-B14F-4D97-AF65-F5344CB8AC3E}">
        <p14:creationId xmlns:p14="http://schemas.microsoft.com/office/powerpoint/2010/main" val="1566677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30</a:t>
            </a:fld>
            <a:endParaRPr lang="en-US"/>
          </a:p>
        </p:txBody>
      </p:sp>
    </p:spTree>
    <p:extLst>
      <p:ext uri="{BB962C8B-B14F-4D97-AF65-F5344CB8AC3E}">
        <p14:creationId xmlns:p14="http://schemas.microsoft.com/office/powerpoint/2010/main" val="2079430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31</a:t>
            </a:fld>
            <a:endParaRPr lang="en-US"/>
          </a:p>
        </p:txBody>
      </p:sp>
    </p:spTree>
    <p:extLst>
      <p:ext uri="{BB962C8B-B14F-4D97-AF65-F5344CB8AC3E}">
        <p14:creationId xmlns:p14="http://schemas.microsoft.com/office/powerpoint/2010/main" val="3869067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32</a:t>
            </a:fld>
            <a:endParaRPr lang="en-US"/>
          </a:p>
        </p:txBody>
      </p:sp>
    </p:spTree>
    <p:extLst>
      <p:ext uri="{BB962C8B-B14F-4D97-AF65-F5344CB8AC3E}">
        <p14:creationId xmlns:p14="http://schemas.microsoft.com/office/powerpoint/2010/main" val="1179111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D3714-B553-A044-BA72-366907BA36B5}" type="slidenum">
              <a:rPr lang="en-US" smtClean="0"/>
              <a:t>33</a:t>
            </a:fld>
            <a:endParaRPr lang="en-US"/>
          </a:p>
        </p:txBody>
      </p:sp>
    </p:spTree>
    <p:extLst>
      <p:ext uri="{BB962C8B-B14F-4D97-AF65-F5344CB8AC3E}">
        <p14:creationId xmlns:p14="http://schemas.microsoft.com/office/powerpoint/2010/main" val="2593886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34</a:t>
            </a:fld>
            <a:endParaRPr lang="en-US"/>
          </a:p>
        </p:txBody>
      </p:sp>
    </p:spTree>
    <p:extLst>
      <p:ext uri="{BB962C8B-B14F-4D97-AF65-F5344CB8AC3E}">
        <p14:creationId xmlns:p14="http://schemas.microsoft.com/office/powerpoint/2010/main" val="2351699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F2D3714-B553-A044-BA72-366907BA36B5}" type="slidenum">
              <a:rPr lang="en-US" smtClean="0"/>
              <a:t>3</a:t>
            </a:fld>
            <a:endParaRPr lang="en-US"/>
          </a:p>
        </p:txBody>
      </p:sp>
    </p:spTree>
    <p:extLst>
      <p:ext uri="{BB962C8B-B14F-4D97-AF65-F5344CB8AC3E}">
        <p14:creationId xmlns:p14="http://schemas.microsoft.com/office/powerpoint/2010/main" val="504708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D3714-B553-A044-BA72-366907BA36B5}" type="slidenum">
              <a:rPr lang="en-US" smtClean="0"/>
              <a:t>35</a:t>
            </a:fld>
            <a:endParaRPr lang="en-US"/>
          </a:p>
        </p:txBody>
      </p:sp>
    </p:spTree>
    <p:extLst>
      <p:ext uri="{BB962C8B-B14F-4D97-AF65-F5344CB8AC3E}">
        <p14:creationId xmlns:p14="http://schemas.microsoft.com/office/powerpoint/2010/main" val="20810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36</a:t>
            </a:fld>
            <a:endParaRPr lang="en-US"/>
          </a:p>
        </p:txBody>
      </p:sp>
    </p:spTree>
    <p:extLst>
      <p:ext uri="{BB962C8B-B14F-4D97-AF65-F5344CB8AC3E}">
        <p14:creationId xmlns:p14="http://schemas.microsoft.com/office/powerpoint/2010/main" val="18555011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37</a:t>
            </a:fld>
            <a:endParaRPr lang="en-US"/>
          </a:p>
        </p:txBody>
      </p:sp>
    </p:spTree>
    <p:extLst>
      <p:ext uri="{BB962C8B-B14F-4D97-AF65-F5344CB8AC3E}">
        <p14:creationId xmlns:p14="http://schemas.microsoft.com/office/powerpoint/2010/main" val="2174898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38</a:t>
            </a:fld>
            <a:endParaRPr lang="en-US"/>
          </a:p>
        </p:txBody>
      </p:sp>
    </p:spTree>
    <p:extLst>
      <p:ext uri="{BB962C8B-B14F-4D97-AF65-F5344CB8AC3E}">
        <p14:creationId xmlns:p14="http://schemas.microsoft.com/office/powerpoint/2010/main" val="525448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6843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13712" marR="0" lvl="0" indent="0" algn="l" defTabSz="94908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68436"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8436" rtl="0" eaLnBrk="1" fontAlgn="auto" latinLnBrk="0" hangingPunct="1">
                <a:lnSpc>
                  <a:spcPct val="100000"/>
                </a:lnSpc>
                <a:spcBef>
                  <a:spcPts val="0"/>
                </a:spcBef>
                <a:spcAft>
                  <a:spcPts val="0"/>
                </a:spcAft>
                <a:buClrTx/>
                <a:buSzTx/>
                <a:buFontTx/>
                <a:buNone/>
                <a:tabLst/>
                <a:defRPr/>
              </a:pPr>
              <a:t>10/10/2019 11:30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843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8436"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2999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C3C9DC-C0A3-4640-9A7A-3DC41095AE2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09934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8223042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8436">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413712" defTabSz="94908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defTabSz="968436">
              <a:defRPr/>
            </a:pPr>
            <a:fld id="{61B0BD91-A332-4638-9D55-E1550E13BA63}" type="datetime8">
              <a:rPr lang="en-US">
                <a:solidFill>
                  <a:prstClr val="black"/>
                </a:solidFill>
                <a:latin typeface="Segoe UI" pitchFamily="34" charset="0"/>
              </a:rPr>
              <a:pPr defTabSz="968436">
                <a:defRPr/>
              </a:pPr>
              <a:t>10/10/2019 11:30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8436">
              <a:defRPr/>
            </a:pPr>
            <a:fld id="{B4008EB6-D09E-4580-8CD6-DDB14511944F}" type="slidenum">
              <a:rPr lang="en-US">
                <a:solidFill>
                  <a:prstClr val="black"/>
                </a:solidFill>
                <a:latin typeface="Segoe UI" pitchFamily="34" charset="0"/>
              </a:rPr>
              <a:pPr defTabSz="968436">
                <a:defRPr/>
              </a:pPr>
              <a:t>42</a:t>
            </a:fld>
            <a:endParaRPr lang="en-US">
              <a:solidFill>
                <a:prstClr val="black"/>
              </a:solidFill>
              <a:latin typeface="Segoe UI" pitchFamily="34" charset="0"/>
            </a:endParaRPr>
          </a:p>
        </p:txBody>
      </p:sp>
    </p:spTree>
    <p:extLst>
      <p:ext uri="{BB962C8B-B14F-4D97-AF65-F5344CB8AC3E}">
        <p14:creationId xmlns:p14="http://schemas.microsoft.com/office/powerpoint/2010/main" val="28876413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43</a:t>
            </a:fld>
            <a:endParaRPr lang="en-US"/>
          </a:p>
        </p:txBody>
      </p:sp>
    </p:spTree>
    <p:extLst>
      <p:ext uri="{BB962C8B-B14F-4D97-AF65-F5344CB8AC3E}">
        <p14:creationId xmlns:p14="http://schemas.microsoft.com/office/powerpoint/2010/main" val="2986495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10/10/2019 11:30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000214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a:t>Objective: Reinforce our teamwork position -</a:t>
            </a:r>
            <a:r>
              <a:rPr lang="en-US" dirty="0"/>
              <a:t> Microsoft 365 meets the diverse needs of teams with an integrated solution that is secure</a:t>
            </a:r>
          </a:p>
          <a:p>
            <a:pPr marL="174708" indent="-174708">
              <a:buFont typeface="Arial" panose="020B0604020202020204" pitchFamily="34" charset="0"/>
              <a:buChar char="•"/>
            </a:pPr>
            <a:r>
              <a:rPr lang="en-US" dirty="0"/>
              <a:t>We’ve designed Microsoft 365 to meet the unique needs of every group.</a:t>
            </a:r>
          </a:p>
          <a:p>
            <a:pPr marL="174708" indent="-174708">
              <a:buFont typeface="Arial" panose="020B0604020202020204" pitchFamily="34" charset="0"/>
              <a:buChar char="•"/>
            </a:pPr>
            <a:r>
              <a:rPr lang="en-US" dirty="0"/>
              <a:t>For each of those categories of teamwork, Microsoft 365 includes a purpose-built application.</a:t>
            </a:r>
          </a:p>
          <a:p>
            <a:pPr marL="640594" lvl="1" indent="-174708">
              <a:buFont typeface="Arial" panose="020B0604020202020204" pitchFamily="34" charset="0"/>
              <a:buChar char="•"/>
            </a:pPr>
            <a:r>
              <a:rPr lang="en-US" dirty="0"/>
              <a:t>Teams as a hub for teamwork where groups that actively engage and are working on core projects can connect and collaborate </a:t>
            </a:r>
          </a:p>
          <a:p>
            <a:pPr marL="640594" lvl="1" indent="-174708">
              <a:buFont typeface="Arial" panose="020B0604020202020204" pitchFamily="34" charset="0"/>
              <a:buChar char="•"/>
            </a:pPr>
            <a:r>
              <a:rPr lang="en-US" dirty="0"/>
              <a:t>Yammer for people to connect across their company, sharing ideas on common topics of interest </a:t>
            </a:r>
          </a:p>
          <a:p>
            <a:pPr marL="640594" lvl="1" indent="-174708">
              <a:buFont typeface="Arial" panose="020B0604020202020204" pitchFamily="34" charset="0"/>
              <a:buChar char="•"/>
            </a:pPr>
            <a:r>
              <a:rPr lang="en-US" dirty="0"/>
              <a:t>Outlook where teams can communicate in a familiar place, and can easily create modern distribution list with groups in Outlook </a:t>
            </a:r>
          </a:p>
          <a:p>
            <a:pPr marL="640594" lvl="1" indent="-174708">
              <a:buFont typeface="Arial" panose="020B0604020202020204" pitchFamily="34" charset="0"/>
              <a:buChar char="•"/>
            </a:pPr>
            <a:r>
              <a:rPr lang="en-US" dirty="0"/>
              <a:t>SharePoint for keeping content at the center of teamwork, making files, sites and all types of content easily shareable and accessible across teams </a:t>
            </a:r>
          </a:p>
          <a:p>
            <a:pPr marL="640594" lvl="1" indent="-174708">
              <a:buFont typeface="Arial" panose="020B0604020202020204" pitchFamily="34" charset="0"/>
              <a:buChar char="•"/>
            </a:pPr>
            <a:r>
              <a:rPr lang="en-US" dirty="0"/>
              <a:t>Office Apps – enabling co-authoring in familiar apps like Word, Excel, and PowerPoint </a:t>
            </a:r>
          </a:p>
          <a:p>
            <a:pPr marL="465887" lvl="1"/>
            <a:endParaRPr lang="en-US" dirty="0"/>
          </a:p>
          <a:p>
            <a:pPr marL="174708" indent="-174708">
              <a:buFont typeface="Arial" panose="020B0604020202020204" pitchFamily="34" charset="0"/>
              <a:buChar char="•"/>
            </a:pPr>
            <a:r>
              <a:rPr lang="en-US" dirty="0"/>
              <a:t>With these tools coming together in Microsoft 365 – teams get a holistic solution.</a:t>
            </a:r>
          </a:p>
          <a:p>
            <a:pPr marL="174708" indent="-174708">
              <a:buFont typeface="Arial" panose="020B0604020202020204" pitchFamily="34" charset="0"/>
              <a:buChar char="•"/>
            </a:pPr>
            <a:r>
              <a:rPr lang="en-US" b="1" dirty="0"/>
              <a:t>What’s unique about teamwork in Microsoft 365 </a:t>
            </a:r>
            <a:r>
              <a:rPr lang="en-US" dirty="0"/>
              <a:t>is that all of these applications are</a:t>
            </a:r>
            <a:r>
              <a:rPr lang="en-US" b="1" dirty="0">
                <a:latin typeface="Segoe UI Light" pitchFamily="34" charset="0"/>
              </a:rPr>
              <a:t> built on an intelligent fabric</a:t>
            </a:r>
            <a:r>
              <a:rPr lang="en-US" dirty="0">
                <a:latin typeface="Segoe UI Light" pitchFamily="34" charset="0"/>
              </a:rPr>
              <a:t> - suite-wide membership service with O365 Groups; suite-wide discovery and intelligence with Microsoft Graph</a:t>
            </a:r>
            <a:r>
              <a:rPr lang="en-US" dirty="0"/>
              <a:t>, and </a:t>
            </a:r>
            <a:r>
              <a:rPr lang="en-US" sz="1100" dirty="0">
                <a:latin typeface="Segoe UI Light" pitchFamily="34" charset="0"/>
              </a:rPr>
              <a:t>suite-wide security and compliance. </a:t>
            </a:r>
          </a:p>
          <a:p>
            <a:endParaRPr lang="en-US" dirty="0"/>
          </a:p>
          <a:p>
            <a:endParaRPr lang="en-US" dirty="0"/>
          </a:p>
          <a:p>
            <a:pPr defTabSz="931774">
              <a:defRPr/>
            </a:pPr>
            <a:r>
              <a:rPr lang="en-US" dirty="0"/>
              <a:t>Office 365 Groups - </a:t>
            </a:r>
            <a:r>
              <a:rPr lang="en-US" dirty="0">
                <a:solidFill>
                  <a:schemeClr val="accent4"/>
                </a:solidFill>
                <a:latin typeface="Segoe UI Light" panose="020B0502040204020203" pitchFamily="34" charset="0"/>
                <a:cs typeface="Segoe UI Light" panose="020B0502040204020203" pitchFamily="34" charset="0"/>
              </a:rPr>
              <a:t>A membership service providing a single identity for teams across Office  applications and services</a:t>
            </a:r>
          </a:p>
          <a:p>
            <a:endParaRPr lang="en-US" dirty="0"/>
          </a:p>
          <a:p>
            <a:pPr defTabSz="931774">
              <a:defRPr/>
            </a:pPr>
            <a:r>
              <a:rPr lang="en-US" dirty="0"/>
              <a:t>Microsoft Graph - </a:t>
            </a:r>
            <a:r>
              <a:rPr lang="en-US" dirty="0">
                <a:solidFill>
                  <a:schemeClr val="accent4"/>
                </a:solidFill>
                <a:latin typeface="Segoe UI Light" panose="020B0502040204020203" pitchFamily="34" charset="0"/>
                <a:cs typeface="Segoe UI Light" panose="020B0502040204020203" pitchFamily="34" charset="0"/>
              </a:rPr>
              <a:t>Suite-wide intelligence that maps the connection of people and content to surface insights</a:t>
            </a:r>
          </a:p>
          <a:p>
            <a:endParaRPr lang="en-US" dirty="0"/>
          </a:p>
          <a:p>
            <a:pPr>
              <a:defRPr/>
            </a:pPr>
            <a:r>
              <a:rPr lang="en-US" dirty="0"/>
              <a:t>Security and Compliance - </a:t>
            </a:r>
            <a:r>
              <a:rPr lang="en-US" dirty="0">
                <a:solidFill>
                  <a:schemeClr val="accent4"/>
                </a:solidFill>
                <a:latin typeface="Segoe UI Light" panose="020B0502040204020203" pitchFamily="34" charset="0"/>
                <a:cs typeface="Segoe UI Light" panose="020B0502040204020203" pitchFamily="34" charset="0"/>
              </a:rPr>
              <a:t>Proactive security that simplifies IT management with intelligence built-in</a:t>
            </a:r>
          </a:p>
          <a:p>
            <a:endParaRPr lang="en-US" dirty="0"/>
          </a:p>
          <a:p>
            <a:endParaRPr lang="en-US" dirty="0"/>
          </a:p>
        </p:txBody>
      </p:sp>
      <p:sp>
        <p:nvSpPr>
          <p:cNvPr id="4" name="Slide Number Placeholder 3"/>
          <p:cNvSpPr>
            <a:spLocks noGrp="1"/>
          </p:cNvSpPr>
          <p:nvPr>
            <p:ph type="sldNum" sz="quarter" idx="10"/>
          </p:nvPr>
        </p:nvSpPr>
        <p:spPr/>
        <p:txBody>
          <a:bodyPr/>
          <a:lstStyle/>
          <a:p>
            <a:pPr defTabSz="931774">
              <a:defRPr/>
            </a:pPr>
            <a:fld id="{8FD2EC84-76ED-4307-9348-C6CF701E7811}" type="slidenum">
              <a:rPr lang="en-US">
                <a:solidFill>
                  <a:prstClr val="black"/>
                </a:solidFill>
                <a:latin typeface="Calibri" panose="020F0502020204030204"/>
              </a:rPr>
              <a:pPr defTabSz="931774">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2778082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10/10/2019 11:30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4033548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10/10/2019 11:30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1296FE55-319F-49E2-B297-BE281BCFF5D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0828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p>
        </p:txBody>
      </p:sp>
      <p:sp>
        <p:nvSpPr>
          <p:cNvPr id="4" name="Header Placeholder 3"/>
          <p:cNvSpPr>
            <a:spLocks noGrp="1"/>
          </p:cNvSpPr>
          <p:nvPr>
            <p:ph type="hdr" sz="quarter" idx="10"/>
          </p:nvPr>
        </p:nvSpPr>
        <p:spPr/>
        <p:txBody>
          <a:bodyPr/>
          <a:lstStyle/>
          <a:p>
            <a:pPr defTabSz="966577">
              <a:defRPr/>
            </a:pPr>
            <a:r>
              <a:rPr lang="en-US">
                <a:solidFill>
                  <a:prstClr val="black"/>
                </a:solidFill>
              </a:rPr>
              <a:t>Microsoft Build 2017</a:t>
            </a:r>
          </a:p>
        </p:txBody>
      </p:sp>
      <p:sp>
        <p:nvSpPr>
          <p:cNvPr id="5" name="Footer Placeholder 4"/>
          <p:cNvSpPr>
            <a:spLocks noGrp="1"/>
          </p:cNvSpPr>
          <p:nvPr>
            <p:ph type="ftr" sz="quarter" idx="11"/>
          </p:nvPr>
        </p:nvSpPr>
        <p:spPr/>
        <p:txBody>
          <a:bodyPr/>
          <a:lstStyle/>
          <a:p>
            <a:pPr defTabSz="98465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D18B56EA-E28F-4F92-9F16-7A6F2501B303}" type="datetime8">
              <a:rPr lang="en-US">
                <a:solidFill>
                  <a:prstClr val="black"/>
                </a:solidFill>
              </a:rPr>
              <a:pPr defTabSz="966577">
                <a:defRPr/>
              </a:pPr>
              <a:t>10/10/2019 11:30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8</a:t>
            </a:fld>
            <a:endParaRPr lang="en-US">
              <a:solidFill>
                <a:prstClr val="black"/>
              </a:solidFill>
            </a:endParaRPr>
          </a:p>
        </p:txBody>
      </p:sp>
    </p:spTree>
    <p:extLst>
      <p:ext uri="{BB962C8B-B14F-4D97-AF65-F5344CB8AC3E}">
        <p14:creationId xmlns:p14="http://schemas.microsoft.com/office/powerpoint/2010/main" val="802958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2169917126 to </a:t>
            </a:r>
          </a:p>
        </p:txBody>
      </p:sp>
      <p:sp>
        <p:nvSpPr>
          <p:cNvPr id="4" name="Header Placeholder 3"/>
          <p:cNvSpPr>
            <a:spLocks noGrp="1"/>
          </p:cNvSpPr>
          <p:nvPr>
            <p:ph type="hdr" sz="quarter" idx="10"/>
          </p:nvPr>
        </p:nvSpPr>
        <p:spPr/>
        <p:txBody>
          <a:bodyPr/>
          <a:lstStyle/>
          <a:p>
            <a:pPr defTabSz="966577">
              <a:defRPr/>
            </a:pPr>
            <a:r>
              <a:rPr lang="en-US">
                <a:solidFill>
                  <a:prstClr val="black"/>
                </a:solidFill>
              </a:rPr>
              <a:t>Microsoft Build 2017</a:t>
            </a:r>
          </a:p>
        </p:txBody>
      </p:sp>
      <p:sp>
        <p:nvSpPr>
          <p:cNvPr id="5" name="Footer Placeholder 4"/>
          <p:cNvSpPr>
            <a:spLocks noGrp="1"/>
          </p:cNvSpPr>
          <p:nvPr>
            <p:ph type="ftr" sz="quarter" idx="11"/>
          </p:nvPr>
        </p:nvSpPr>
        <p:spPr/>
        <p:txBody>
          <a:bodyPr/>
          <a:lstStyle/>
          <a:p>
            <a:pPr defTabSz="98456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D18B56EA-E28F-4F92-9F16-7A6F2501B303}" type="datetime8">
              <a:rPr lang="en-US">
                <a:solidFill>
                  <a:prstClr val="black"/>
                </a:solidFill>
              </a:rPr>
              <a:pPr defTabSz="966577">
                <a:defRPr/>
              </a:pPr>
              <a:t>10/10/2019 11:30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9</a:t>
            </a:fld>
            <a:endParaRPr lang="en-US">
              <a:solidFill>
                <a:prstClr val="black"/>
              </a:solidFill>
            </a:endParaRPr>
          </a:p>
        </p:txBody>
      </p:sp>
    </p:spTree>
    <p:extLst>
      <p:ext uri="{BB962C8B-B14F-4D97-AF65-F5344CB8AC3E}">
        <p14:creationId xmlns:p14="http://schemas.microsoft.com/office/powerpoint/2010/main" val="1353891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445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10/10/2019 11:30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258973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rgbClr val="000000"/>
                </a:solidFill>
              </a:defRPr>
            </a:lvl1pPr>
          </a:lstStyle>
          <a:p>
            <a:r>
              <a:rPr lang="en-US" dirty="0"/>
              <a:t>Microsoft 365</a:t>
            </a:r>
            <a:br>
              <a:rPr lang="en-US" dirty="0"/>
            </a:br>
            <a:r>
              <a:rPr lang="en-US" dirty="0"/>
              <a:t>title or event name</a:t>
            </a:r>
          </a:p>
        </p:txBody>
      </p:sp>
      <p:sp>
        <p:nvSpPr>
          <p:cNvPr id="5" name="Text Placeholder 4"/>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rgbClr val="000000"/>
                </a:solidFill>
                <a:latin typeface="+mn-lt"/>
              </a:defRPr>
            </a:lvl1pPr>
          </a:lstStyle>
          <a:p>
            <a:pPr lvl="0"/>
            <a:r>
              <a:rPr lang="en-US" dirty="0"/>
              <a:t>Author name</a:t>
            </a:r>
          </a:p>
          <a:p>
            <a:pPr lvl="0"/>
            <a:r>
              <a:rPr lang="en-US" dirty="0"/>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1557441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2188559"/>
            <a:ext cx="5895975" cy="3831241"/>
          </a:xfrm>
        </p:spPr>
        <p:txBody>
          <a:bodyPr anchor="ctr">
            <a:noAutofit/>
          </a:bodyPr>
          <a:lstStyle>
            <a:lvl1pPr algn="ctr">
              <a:defRPr sz="2000">
                <a:latin typeface="+mj-lt"/>
              </a:defRPr>
            </a:lvl1pPr>
          </a:lstStyle>
          <a:p>
            <a:r>
              <a:rPr lang="en-US" dirty="0"/>
              <a:t>Drop photo here</a:t>
            </a:r>
          </a:p>
        </p:txBody>
      </p:sp>
      <p:sp>
        <p:nvSpPr>
          <p:cNvPr id="4" name="Text Placeholder 3"/>
          <p:cNvSpPr>
            <a:spLocks noGrp="1"/>
          </p:cNvSpPr>
          <p:nvPr>
            <p:ph type="body" sz="quarter" idx="10" hasCustomPrompt="1"/>
          </p:nvPr>
        </p:nvSpPr>
        <p:spPr>
          <a:xfrm>
            <a:off x="434975" y="2188559"/>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12155602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5"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09" y="1997456"/>
            <a:ext cx="2752725" cy="2459482"/>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770907" y="1997456"/>
            <a:ext cx="2752725" cy="2459482"/>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5" y="5026024"/>
            <a:ext cx="3700401"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2" y="5026024"/>
            <a:ext cx="36957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5" y="5026024"/>
            <a:ext cx="37084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179356161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1"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0"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8"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6"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6" y="2178050"/>
            <a:ext cx="1604304" cy="2079244"/>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6" y="5026024"/>
            <a:ext cx="2706624"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8"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0"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1"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27258937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40028824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477642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744944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014660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08381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8"/>
          </a:xfrm>
          <a:noFill/>
        </p:spPr>
        <p:txBody>
          <a:bodyPr lIns="0" tIns="0" rIns="0" bIns="0" anchor="t" anchorCtr="0"/>
          <a:lstStyle>
            <a:lvl1pPr>
              <a:lnSpc>
                <a:spcPct val="100000"/>
              </a:lnSpc>
              <a:spcAft>
                <a:spcPts val="1300"/>
              </a:spcAft>
              <a:defRPr sz="2600" spc="-150" baseline="0">
                <a:solidFill>
                  <a:schemeClr val="accent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240462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366182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dirty="0"/>
              <a:t>Microsoft 365</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81014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1396399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White">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4249131" y="6388990"/>
            <a:ext cx="3938217" cy="372394"/>
          </a:xfrm>
          <a:prstGeom prst="rect">
            <a:avLst/>
          </a:prstGeom>
        </p:spPr>
        <p:txBody>
          <a:bodyPr vert="horz" lIns="91440" tIns="45720" rIns="91440" bIns="45720" rtlCol="0" anchor="b"/>
          <a:lstStyle>
            <a:lvl1pPr algn="ctr">
              <a:defRPr sz="816">
                <a:solidFill>
                  <a:schemeClr val="tx2"/>
                </a:solidFill>
              </a:defRPr>
            </a:lvl1pPr>
          </a:lstStyle>
          <a:p>
            <a:pPr defTabSz="931289">
              <a:defRPr/>
            </a:pPr>
            <a:endParaRPr lang="en-US">
              <a:solidFill>
                <a:srgbClr val="505050"/>
              </a:solidFill>
            </a:endParaRPr>
          </a:p>
        </p:txBody>
      </p:sp>
      <p:sp>
        <p:nvSpPr>
          <p:cNvPr id="7" name="Slide Number Placeholder 5"/>
          <p:cNvSpPr>
            <a:spLocks noGrp="1"/>
          </p:cNvSpPr>
          <p:nvPr>
            <p:ph type="sldNum" sz="quarter" idx="4"/>
          </p:nvPr>
        </p:nvSpPr>
        <p:spPr>
          <a:xfrm>
            <a:off x="8187348" y="6388990"/>
            <a:ext cx="3938217" cy="372394"/>
          </a:xfrm>
          <a:prstGeom prst="rect">
            <a:avLst/>
          </a:prstGeom>
        </p:spPr>
        <p:txBody>
          <a:bodyPr vert="horz" lIns="91440" tIns="45720" rIns="91440" bIns="45720" rtlCol="0" anchor="b"/>
          <a:lstStyle>
            <a:lvl1pPr algn="r">
              <a:defRPr sz="816">
                <a:solidFill>
                  <a:schemeClr val="tx2"/>
                </a:solidFill>
              </a:defRPr>
            </a:lvl1pPr>
          </a:lstStyle>
          <a:p>
            <a:pPr defTabSz="931289">
              <a:defRPr/>
            </a:pPr>
            <a:fld id="{FE8F78AB-F42F-4814-9F13-9D3CFCC3597B}" type="slidenum">
              <a:rPr lang="en-US" smtClean="0">
                <a:solidFill>
                  <a:srgbClr val="505050"/>
                </a:solidFill>
              </a:rPr>
              <a:pPr defTabSz="931289">
                <a:defRPr/>
              </a:pPr>
              <a:t>‹#›</a:t>
            </a:fld>
            <a:endParaRPr lang="en-US">
              <a:solidFill>
                <a:srgbClr val="505050"/>
              </a:solidFill>
            </a:endParaRPr>
          </a:p>
        </p:txBody>
      </p:sp>
      <p:sp>
        <p:nvSpPr>
          <p:cNvPr id="2" name="Rectangle 1"/>
          <p:cNvSpPr/>
          <p:nvPr userDrawn="1"/>
        </p:nvSpPr>
        <p:spPr>
          <a:xfrm>
            <a:off x="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1289"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3490752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4975" y="444500"/>
            <a:ext cx="11563350" cy="609398"/>
          </a:xfrm>
        </p:spPr>
        <p:txBody>
          <a:bodyPr>
            <a:spAutoFit/>
          </a:bodyPr>
          <a:lstStyle/>
          <a:p>
            <a:r>
              <a:rPr lang="en-US"/>
              <a:t>Click to edit Master title style</a:t>
            </a:r>
            <a:endParaRPr lang="en-US" dirty="0"/>
          </a:p>
        </p:txBody>
      </p:sp>
    </p:spTree>
    <p:extLst>
      <p:ext uri="{BB962C8B-B14F-4D97-AF65-F5344CB8AC3E}">
        <p14:creationId xmlns:p14="http://schemas.microsoft.com/office/powerpoint/2010/main" val="3623339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841071F-23FF-4715-A812-0FB6CBACB503}"/>
              </a:ext>
            </a:extLst>
          </p:cNvPr>
          <p:cNvSpPr>
            <a:spLocks noGrp="1"/>
          </p:cNvSpPr>
          <p:nvPr>
            <p:ph type="body" sz="quarter" idx="10"/>
          </p:nvPr>
        </p:nvSpPr>
        <p:spPr>
          <a:xfrm>
            <a:off x="466368" y="1165755"/>
            <a:ext cx="11503742" cy="1301895"/>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3598E1B-ECAD-4FFD-8C58-D6AB9AB1621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351680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C64332-8DF4-4C79-9DE1-6E3AC63D4DD7}"/>
              </a:ext>
            </a:extLst>
          </p:cNvPr>
          <p:cNvPicPr>
            <a:picLocks noChangeAspect="1"/>
          </p:cNvPicPr>
          <p:nvPr userDrawn="1"/>
        </p:nvPicPr>
        <p:blipFill>
          <a:blip r:embed="rId2"/>
          <a:stretch>
            <a:fillRect/>
          </a:stretch>
        </p:blipFill>
        <p:spPr>
          <a:xfrm>
            <a:off x="827591" y="-740716"/>
            <a:ext cx="11607396" cy="7735242"/>
          </a:xfrm>
          <a:prstGeom prst="rect">
            <a:avLst/>
          </a:prstGeom>
        </p:spPr>
      </p:pic>
      <p:sp>
        <p:nvSpPr>
          <p:cNvPr id="4" name="Rectangle 3">
            <a:extLst>
              <a:ext uri="{FF2B5EF4-FFF2-40B4-BE49-F238E27FC236}">
                <a16:creationId xmlns:a16="http://schemas.microsoft.com/office/drawing/2014/main" id="{8BF9E244-DEF4-41C5-A219-53840A287B1E}"/>
              </a:ext>
            </a:extLst>
          </p:cNvPr>
          <p:cNvSpPr/>
          <p:nvPr userDrawn="1"/>
        </p:nvSpPr>
        <p:spPr bwMode="auto">
          <a:xfrm>
            <a:off x="-14091" y="0"/>
            <a:ext cx="11854992" cy="6994525"/>
          </a:xfrm>
          <a:prstGeom prst="rect">
            <a:avLst/>
          </a:prstGeom>
          <a:gradFill flip="none" rotWithShape="1">
            <a:gsLst>
              <a:gs pos="24000">
                <a:schemeClr val="accent1"/>
              </a:gs>
              <a:gs pos="97000">
                <a:schemeClr val="accent1">
                  <a:alpha val="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6367" y="3111162"/>
            <a:ext cx="7384158" cy="772202"/>
          </a:xfrm>
          <a:noFill/>
        </p:spPr>
        <p:txBody>
          <a:bodyPr wrap="square" tIns="0" bIns="91440" anchor="b" anchorCtr="0">
            <a:spAutoFit/>
          </a:bodyPr>
          <a:lstStyle>
            <a:lvl1pPr>
              <a:defRPr sz="4896" spc="-102" baseline="0">
                <a:gradFill>
                  <a:gsLst>
                    <a:gs pos="100000">
                      <a:schemeClr val="tx1"/>
                    </a:gs>
                    <a:gs pos="0">
                      <a:schemeClr val="tx1"/>
                    </a:gs>
                  </a:gsLst>
                  <a:lin ang="5400000" scaled="0"/>
                </a:gradFill>
              </a:defRPr>
            </a:lvl1pPr>
          </a:lstStyle>
          <a:p>
            <a:r>
              <a:rPr lang="en-US" dirty="0"/>
              <a:t>Demo</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66367" y="4352150"/>
            <a:ext cx="7384158" cy="339016"/>
          </a:xfrm>
        </p:spPr>
        <p:txBody>
          <a:bodyPr wrap="square" tIns="0" bIns="0">
            <a:spAutoFit/>
          </a:bodyPr>
          <a:lstStyle>
            <a:lvl1pPr>
              <a:defRPr sz="2448">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Demo title</a:t>
            </a:r>
          </a:p>
        </p:txBody>
      </p:sp>
    </p:spTree>
    <p:extLst>
      <p:ext uri="{BB962C8B-B14F-4D97-AF65-F5344CB8AC3E}">
        <p14:creationId xmlns:p14="http://schemas.microsoft.com/office/powerpoint/2010/main" val="17961956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1000"/>
                                  </p:stCondLst>
                                  <p:childTnLst>
                                    <p:animMotion origin="layout" path="M 1.33521E-6 -6.03722E-7 L 0.06204 0.10259 " pathEditMode="relative" rAng="0" ptsTypes="AA">
                                      <p:cBhvr>
                                        <p:cTn id="6" dur="3000" fill="hold"/>
                                        <p:tgtEl>
                                          <p:spTgt spid="6"/>
                                        </p:tgtEl>
                                        <p:attrNameLst>
                                          <p:attrName>ppt_x</p:attrName>
                                          <p:attrName>ppt_y</p:attrName>
                                        </p:attrNameLst>
                                      </p:cBhvr>
                                      <p:rCtr x="3102" y="51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434975" y="444500"/>
            <a:ext cx="11563350" cy="609398"/>
          </a:xfrm>
        </p:spPr>
        <p:txBody>
          <a:bodyPr>
            <a:spAutoFit/>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A07E480-E6C0-4A8E-B159-7169BC777225}"/>
              </a:ext>
            </a:extLst>
          </p:cNvPr>
          <p:cNvSpPr>
            <a:spLocks noGrp="1"/>
          </p:cNvSpPr>
          <p:nvPr>
            <p:ph sz="quarter" idx="10"/>
          </p:nvPr>
        </p:nvSpPr>
        <p:spPr>
          <a:xfrm>
            <a:off x="466368" y="1165754"/>
            <a:ext cx="11503741" cy="551790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3120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04083178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0" y="-1"/>
            <a:ext cx="12192000" cy="6994525"/>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3642" y="16480"/>
            <a:ext cx="4645517" cy="1250716"/>
          </a:xfrm>
          <a:prstGeom prst="rect">
            <a:avLst/>
          </a:prstGeom>
        </p:spPr>
      </p:pic>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4"/>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110" name="Picture 10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549523" y="6321507"/>
            <a:ext cx="1829371" cy="673018"/>
          </a:xfrm>
          <a:prstGeom prst="rect">
            <a:avLst/>
          </a:prstGeom>
        </p:spPr>
      </p:pic>
    </p:spTree>
    <p:extLst>
      <p:ext uri="{BB962C8B-B14F-4D97-AF65-F5344CB8AC3E}">
        <p14:creationId xmlns:p14="http://schemas.microsoft.com/office/powerpoint/2010/main" val="2744095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658666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780" y="-1"/>
            <a:ext cx="12450255" cy="6994525"/>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dirty="0"/>
              <a:t>Microsoft 365</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3330895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1226817"/>
            <a:ext cx="3705225" cy="1195895"/>
          </a:xfrm>
        </p:spPr>
        <p:txBody>
          <a:bodyPr lIns="0" tIns="0" rIns="0" bIns="0"/>
          <a:lstStyle>
            <a:lvl1pPr>
              <a:defRPr sz="20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31747343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7653601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3"/>
            <a:ext cx="11567160" cy="1247521"/>
          </a:xfrm>
        </p:spPr>
        <p:txBody>
          <a:bodyPr wrap="square" lIns="0" tIns="0" rIns="0" bIns="0">
            <a:spAutoFit/>
          </a:bodyPr>
          <a:lstStyle>
            <a:lvl1pPr marL="274320" indent="-274320">
              <a:lnSpc>
                <a:spcPct val="90000"/>
              </a:lnSpc>
              <a:spcBef>
                <a:spcPts val="0"/>
              </a:spcBef>
              <a:spcAft>
                <a:spcPts val="1300"/>
              </a:spcAft>
              <a:buClr>
                <a:srgbClr val="000000"/>
              </a:buClr>
              <a:buSzPct val="77000"/>
              <a:buFont typeface="Arial" panose="020B0604020202020204" pitchFamily="34" charset="0"/>
              <a:buChar char="•"/>
              <a:defRPr sz="2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20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26pt</a:t>
            </a:r>
          </a:p>
        </p:txBody>
      </p:sp>
    </p:spTree>
    <p:extLst>
      <p:ext uri="{BB962C8B-B14F-4D97-AF65-F5344CB8AC3E}">
        <p14:creationId xmlns:p14="http://schemas.microsoft.com/office/powerpoint/2010/main" val="27759741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22585856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449264"/>
            <a:ext cx="5667375" cy="77311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2290361164"/>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2178050"/>
            <a:ext cx="3705225" cy="263525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367214" y="2178050"/>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289925" y="2178049"/>
            <a:ext cx="3706871" cy="2635251"/>
          </a:xfrm>
          <a:blipFill>
            <a:blip r:embed="rId4"/>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34975" y="5026024"/>
            <a:ext cx="3703320"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289926" y="5026024"/>
            <a:ext cx="370332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12417911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883594"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266899221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1" r:id="rId4"/>
    <p:sldLayoutId id="2147483687" r:id="rId5"/>
    <p:sldLayoutId id="2147483704" r:id="rId6"/>
    <p:sldLayoutId id="2147483697" r:id="rId7"/>
    <p:sldLayoutId id="2147483692" r:id="rId8"/>
    <p:sldLayoutId id="2147483694" r:id="rId9"/>
    <p:sldLayoutId id="2147483695" r:id="rId10"/>
    <p:sldLayoutId id="2147483685" r:id="rId11"/>
    <p:sldLayoutId id="2147483706" r:id="rId12"/>
    <p:sldLayoutId id="2147483699" r:id="rId13"/>
    <p:sldLayoutId id="2147483688" r:id="rId14"/>
    <p:sldLayoutId id="2147483689" r:id="rId15"/>
    <p:sldLayoutId id="2147483703" r:id="rId16"/>
    <p:sldLayoutId id="2147483705" r:id="rId17"/>
    <p:sldLayoutId id="2147483700" r:id="rId18"/>
    <p:sldLayoutId id="2147483701"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userDrawn="1">
          <p15:clr>
            <a:srgbClr val="C35EA4"/>
          </p15:clr>
        </p15:guide>
        <p15:guide id="4" pos="1517" userDrawn="1">
          <p15:clr>
            <a:srgbClr val="C35EA4"/>
          </p15:clr>
        </p15:guide>
        <p15:guide id="5" pos="2608" userDrawn="1">
          <p15:clr>
            <a:srgbClr val="C35EA4"/>
          </p15:clr>
        </p15:guide>
        <p15:guide id="6" pos="2751" userDrawn="1">
          <p15:clr>
            <a:srgbClr val="C35EA4"/>
          </p15:clr>
        </p15:guide>
        <p15:guide id="7" pos="3844" userDrawn="1">
          <p15:clr>
            <a:srgbClr val="C35EA4"/>
          </p15:clr>
        </p15:guide>
        <p15:guide id="8" pos="3989" userDrawn="1">
          <p15:clr>
            <a:srgbClr val="C35EA4"/>
          </p15:clr>
        </p15:guide>
        <p15:guide id="9" pos="5079" userDrawn="1">
          <p15:clr>
            <a:srgbClr val="C35EA4"/>
          </p15:clr>
        </p15:guide>
        <p15:guide id="10" pos="5222" userDrawn="1">
          <p15:clr>
            <a:srgbClr val="C35EA4"/>
          </p15:clr>
        </p15:guide>
        <p15:guide id="11" pos="6317" userDrawn="1">
          <p15:clr>
            <a:srgbClr val="C35EA4"/>
          </p15:clr>
        </p15:guide>
        <p15:guide id="12" pos="6460" userDrawn="1">
          <p15:clr>
            <a:srgbClr val="C35EA4"/>
          </p15:clr>
        </p15:guide>
        <p15:guide id="16" pos="274" userDrawn="1">
          <p15:clr>
            <a:srgbClr val="F26B43"/>
          </p15:clr>
        </p15:guide>
        <p15:guide id="17" pos="7558" userDrawn="1">
          <p15:clr>
            <a:srgbClr val="F26B43"/>
          </p15:clr>
        </p15:guide>
        <p15:guide id="18" orient="horz" pos="758" userDrawn="1">
          <p15:clr>
            <a:srgbClr val="5ACBF0"/>
          </p15:clr>
        </p15:guide>
        <p15:guide id="19" orient="horz" pos="1372" userDrawn="1">
          <p15:clr>
            <a:srgbClr val="5ACBF0"/>
          </p15:clr>
        </p15:guide>
        <p15:guide id="20" orient="horz" pos="612" userDrawn="1">
          <p15:clr>
            <a:srgbClr val="5ACBF0"/>
          </p15:clr>
        </p15:guide>
        <p15:guide id="21" orient="horz" pos="1515" userDrawn="1">
          <p15:clr>
            <a:srgbClr val="5ACBF0"/>
          </p15:clr>
        </p15:guide>
        <p15:guide id="22" orient="horz" pos="2127" userDrawn="1">
          <p15:clr>
            <a:srgbClr val="5ACBF0"/>
          </p15:clr>
        </p15:guide>
        <p15:guide id="23" orient="horz" pos="2275">
          <p15:clr>
            <a:srgbClr val="5ACBF0"/>
          </p15:clr>
        </p15:guide>
        <p15:guide id="25" orient="horz" pos="280" userDrawn="1">
          <p15:clr>
            <a:srgbClr val="F26B43"/>
          </p15:clr>
        </p15:guide>
        <p15:guide id="26" orient="horz" pos="4127" userDrawn="1">
          <p15:clr>
            <a:srgbClr val="F26B43"/>
          </p15:clr>
        </p15:guide>
        <p15:guide id="27" orient="horz" pos="2889" userDrawn="1">
          <p15:clr>
            <a:srgbClr val="5ACBF0"/>
          </p15:clr>
        </p15:guide>
        <p15:guide id="28" orient="horz" pos="3032" userDrawn="1">
          <p15:clr>
            <a:srgbClr val="5ACBF0"/>
          </p15:clr>
        </p15:guide>
        <p15:guide id="29" orient="horz" pos="3648" userDrawn="1">
          <p15:clr>
            <a:srgbClr val="5ACBF0"/>
          </p15:clr>
        </p15:guide>
        <p15:guide id="30" orient="horz" pos="3792"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SharePoint/sp-dev-docs/wiki/Release-Notes-for-SharePoint-Framework-Package-v1.5.md" TargetMode="External"/><Relationship Id="rId3" Type="http://schemas.openxmlformats.org/officeDocument/2006/relationships/hyperlink" Target="https://github.com/SharePoint/sp-dev-docs/wiki/SharePoint-Framework-v1.9.1-release-notes" TargetMode="External"/><Relationship Id="rId7" Type="http://schemas.openxmlformats.org/officeDocument/2006/relationships/hyperlink" Target="https://github.com/SharePoint/sp-dev-docs/wiki/Release-Notes-for-SPFx-Package-Version-1.5.1.md" TargetMode="External"/><Relationship Id="rId12" Type="http://schemas.openxmlformats.org/officeDocument/2006/relationships/hyperlink" Target="https://docs.microsoft.com/en-us/sharepoint/dev/spfx/roadmap"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hyperlink" Target="https://github.com/SharePoint/sp-dev-docs/wiki/SharePoint-Framework-v1.6-release-notes" TargetMode="External"/><Relationship Id="rId11" Type="http://schemas.openxmlformats.org/officeDocument/2006/relationships/hyperlink" Target="https://github.com/SharePoint/sp-dev-docs/wiki/Release-Notes-GA.md" TargetMode="External"/><Relationship Id="rId5" Type="http://schemas.openxmlformats.org/officeDocument/2006/relationships/hyperlink" Target="https://github.com/SharePoint/sp-dev-docs/wiki/SharePoint-Framework-v1.7-release-notes" TargetMode="External"/><Relationship Id="rId10" Type="http://schemas.openxmlformats.org/officeDocument/2006/relationships/hyperlink" Target="https://github.com/SharePoint/sp-dev-docs/wiki/Release-Notes-for-SPFx-Package-Version-1.4.md" TargetMode="External"/><Relationship Id="rId4" Type="http://schemas.openxmlformats.org/officeDocument/2006/relationships/hyperlink" Target="https://github.com/SharePoint/sp-dev-docs/wiki/SharePoint-Framework-v1.8-release-notes" TargetMode="External"/><Relationship Id="rId9" Type="http://schemas.openxmlformats.org/officeDocument/2006/relationships/hyperlink" Target="https://github.com/SharePoint/sp-dev-docs/wiki/Release-Notes-for-SPFx-Package-Version-1.4.1.md" TargetMode="Externa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jpe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png"/><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svg"/><Relationship Id="rId12"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7.png"/><Relationship Id="rId7" Type="http://schemas.openxmlformats.org/officeDocument/2006/relationships/image" Target="../media/image53.sv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52.pn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s>
</file>

<file path=ppt/slides/_rels/slide21.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emf"/><Relationship Id="rId7" Type="http://schemas.openxmlformats.org/officeDocument/2006/relationships/image" Target="../media/image62.emf"/><Relationship Id="rId12" Type="http://schemas.openxmlformats.org/officeDocument/2006/relationships/image" Target="../media/image67.emf"/><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61.emf"/><Relationship Id="rId11" Type="http://schemas.openxmlformats.org/officeDocument/2006/relationships/image" Target="../media/image66.emf"/><Relationship Id="rId5" Type="http://schemas.openxmlformats.org/officeDocument/2006/relationships/image" Target="../media/image60.emf"/><Relationship Id="rId10" Type="http://schemas.openxmlformats.org/officeDocument/2006/relationships/image" Target="../media/image65.jpeg"/><Relationship Id="rId4" Type="http://schemas.openxmlformats.org/officeDocument/2006/relationships/image" Target="../media/image59.emf"/><Relationship Id="rId9" Type="http://schemas.openxmlformats.org/officeDocument/2006/relationships/image" Target="../media/image64.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hyperlink" Target="https://pnp.github.io/office365-cli/"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hyperlink" Target="https://pnp.github.io/office365-cli/cmd/spfx/project/project-upgrade/" TargetMode="Externa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25.xml"/><Relationship Id="rId5" Type="http://schemas.openxmlformats.org/officeDocument/2006/relationships/image" Target="../media/image81.png"/><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hyperlink" Target="https://aka.ms/offdp"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0.xml"/><Relationship Id="rId1" Type="http://schemas.openxmlformats.org/officeDocument/2006/relationships/slideLayout" Target="../slideLayouts/slideLayout28.xml"/><Relationship Id="rId5" Type="http://schemas.openxmlformats.org/officeDocument/2006/relationships/hyperlink" Target="https://aka.ms/Microsoft365DevBootcampSurvey2019" TargetMode="External"/><Relationship Id="rId4" Type="http://schemas.openxmlformats.org/officeDocument/2006/relationships/hyperlink" Target="https://dev.office.com/devprogra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319632" y="4501446"/>
            <a:ext cx="9159647" cy="1828800"/>
          </a:xfrm>
        </p:spPr>
        <p:txBody>
          <a:bodyPr/>
          <a:lstStyle/>
          <a:p>
            <a:br>
              <a:rPr lang="en-US" sz="4400" dirty="0"/>
            </a:br>
            <a:r>
              <a:rPr lang="en-US" sz="4400" dirty="0">
                <a:cs typeface="Segoe UI Light" panose="020B0502040204020203" pitchFamily="34" charset="0"/>
              </a:rPr>
              <a:t>What's new and what's next in SharePoint Development for Enterprise &amp; SPFx ?</a:t>
            </a:r>
            <a:endParaRPr lang="en-US" sz="4400"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E2C26A7-E043-465E-9746-108A3741D2DA}"/>
              </a:ext>
            </a:extLst>
          </p:cNvPr>
          <p:cNvSpPr/>
          <p:nvPr/>
        </p:nvSpPr>
        <p:spPr bwMode="auto">
          <a:xfrm>
            <a:off x="5761367" y="1213499"/>
            <a:ext cx="6673346" cy="54677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6325" y="306572"/>
            <a:ext cx="11886192" cy="565027"/>
          </a:xfrm>
        </p:spPr>
        <p:txBody>
          <a:bodyPr>
            <a:normAutofit fontScale="90000"/>
          </a:bodyPr>
          <a:lstStyle/>
          <a:p>
            <a:pPr lvl="0"/>
            <a:r>
              <a:rPr lang="en-US" dirty="0"/>
              <a:t>SharePoint Framework (SPFx)</a:t>
            </a:r>
          </a:p>
        </p:txBody>
      </p:sp>
      <p:sp>
        <p:nvSpPr>
          <p:cNvPr id="20" name="TextBox 19"/>
          <p:cNvSpPr txBox="1"/>
          <p:nvPr/>
        </p:nvSpPr>
        <p:spPr>
          <a:xfrm>
            <a:off x="7362092" y="4921521"/>
            <a:ext cx="3556272" cy="646909"/>
          </a:xfrm>
          <a:prstGeom prst="rect">
            <a:avLst/>
          </a:prstGeom>
          <a:noFill/>
        </p:spPr>
        <p:txBody>
          <a:bodyPr wrap="none" lIns="186362" tIns="149090" rIns="186362" bIns="149090" rtlCol="0">
            <a:spAutoFit/>
          </a:bodyPr>
          <a:lstStyle/>
          <a:p>
            <a:pPr defTabSz="931702">
              <a:lnSpc>
                <a:spcPct val="90000"/>
              </a:lnSpc>
              <a:spcAft>
                <a:spcPts val="612"/>
              </a:spcAft>
              <a:defRPr/>
            </a:pPr>
            <a:r>
              <a:rPr lang="en-US" sz="2448" kern="0" dirty="0">
                <a:gradFill>
                  <a:gsLst>
                    <a:gs pos="5660">
                      <a:schemeClr val="tx2"/>
                    </a:gs>
                    <a:gs pos="38000">
                      <a:schemeClr val="tx2"/>
                    </a:gs>
                  </a:gsLst>
                  <a:lin ang="5400000" scaled="0"/>
                </a:gradFill>
              </a:rPr>
              <a:t>SharePoint Framework</a:t>
            </a:r>
          </a:p>
        </p:txBody>
      </p:sp>
      <p:sp>
        <p:nvSpPr>
          <p:cNvPr id="21" name="Rectangle 20"/>
          <p:cNvSpPr/>
          <p:nvPr/>
        </p:nvSpPr>
        <p:spPr bwMode="auto">
          <a:xfrm>
            <a:off x="9041643" y="5675213"/>
            <a:ext cx="2824095" cy="73990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591" rIns="0" bIns="46591" numCol="1" spcCol="0" rtlCol="0" fromWordArt="0" anchor="ctr" anchorCtr="0" forceAA="0" compatLnSpc="1">
            <a:prstTxWarp prst="textNoShape">
              <a:avLst/>
            </a:prstTxWarp>
            <a:noAutofit/>
          </a:bodyPr>
          <a:lstStyle/>
          <a:p>
            <a:pPr algn="ctr" defTabSz="931219" fontAlgn="base">
              <a:spcBef>
                <a:spcPct val="0"/>
              </a:spcBef>
              <a:spcAft>
                <a:spcPct val="0"/>
              </a:spcAft>
              <a:defRPr/>
            </a:pPr>
            <a:r>
              <a:rPr lang="en-US" sz="1428" kern="0">
                <a:gradFill>
                  <a:gsLst>
                    <a:gs pos="73585">
                      <a:schemeClr val="tx1"/>
                    </a:gs>
                    <a:gs pos="53000">
                      <a:schemeClr val="tx1"/>
                    </a:gs>
                  </a:gsLst>
                  <a:lin ang="5400000" scaled="0"/>
                </a:gradFill>
                <a:latin typeface="Segoe UI Semilight"/>
              </a:rPr>
              <a:t>LOB Systems and Cloud Services</a:t>
            </a:r>
          </a:p>
        </p:txBody>
      </p:sp>
      <p:sp>
        <p:nvSpPr>
          <p:cNvPr id="22" name="Rectangle 21"/>
          <p:cNvSpPr/>
          <p:nvPr/>
        </p:nvSpPr>
        <p:spPr bwMode="auto">
          <a:xfrm>
            <a:off x="6336541" y="5675213"/>
            <a:ext cx="2531551" cy="73990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591" rIns="0" bIns="46591" numCol="1" spcCol="0" rtlCol="0" fromWordArt="0" anchor="ctr" anchorCtr="0" forceAA="0" compatLnSpc="1">
            <a:prstTxWarp prst="textNoShape">
              <a:avLst/>
            </a:prstTxWarp>
            <a:noAutofit/>
          </a:bodyPr>
          <a:lstStyle/>
          <a:p>
            <a:pPr algn="ctr" defTabSz="931219" fontAlgn="base">
              <a:spcBef>
                <a:spcPct val="0"/>
              </a:spcBef>
              <a:spcAft>
                <a:spcPct val="0"/>
              </a:spcAft>
              <a:defRPr/>
            </a:pPr>
            <a:r>
              <a:rPr lang="en-US" sz="1428" kern="0">
                <a:gradFill>
                  <a:gsLst>
                    <a:gs pos="73585">
                      <a:schemeClr val="tx1"/>
                    </a:gs>
                    <a:gs pos="53000">
                      <a:schemeClr val="tx1"/>
                    </a:gs>
                  </a:gsLst>
                  <a:lin ang="5400000" scaled="0"/>
                </a:gradFill>
                <a:latin typeface="Segoe UI Semilight"/>
              </a:rPr>
              <a:t>Microsoft Graph</a:t>
            </a:r>
          </a:p>
        </p:txBody>
      </p:sp>
      <p:sp>
        <p:nvSpPr>
          <p:cNvPr id="24" name="Up-Down Arrow 23"/>
          <p:cNvSpPr/>
          <p:nvPr/>
        </p:nvSpPr>
        <p:spPr bwMode="auto">
          <a:xfrm>
            <a:off x="7524666" y="5501437"/>
            <a:ext cx="155302" cy="338762"/>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62" tIns="149090" rIns="186362" bIns="149090" numCol="1" spcCol="0" rtlCol="0" fromWordArt="0" anchor="t" anchorCtr="0" forceAA="0" compatLnSpc="1">
            <a:prstTxWarp prst="textNoShape">
              <a:avLst/>
            </a:prstTxWarp>
            <a:noAutofit/>
          </a:bodyPr>
          <a:lstStyle/>
          <a:p>
            <a:pPr algn="ctr" defTabSz="949934" fontAlgn="base">
              <a:lnSpc>
                <a:spcPct val="90000"/>
              </a:lnSpc>
              <a:spcBef>
                <a:spcPct val="0"/>
              </a:spcBef>
              <a:spcAft>
                <a:spcPct val="0"/>
              </a:spcAft>
              <a:defRPr/>
            </a:pPr>
            <a:endParaRPr lang="en-US" sz="2448" kern="0" err="1">
              <a:solidFill>
                <a:schemeClr val="tx1"/>
              </a:solidFill>
              <a:ea typeface="Segoe UI" pitchFamily="34" charset="0"/>
              <a:cs typeface="Segoe UI" pitchFamily="34" charset="0"/>
            </a:endParaRPr>
          </a:p>
        </p:txBody>
      </p:sp>
      <p:sp>
        <p:nvSpPr>
          <p:cNvPr id="26" name="Up-Down Arrow 25"/>
          <p:cNvSpPr/>
          <p:nvPr/>
        </p:nvSpPr>
        <p:spPr bwMode="auto">
          <a:xfrm>
            <a:off x="10376037" y="5501437"/>
            <a:ext cx="155302" cy="338762"/>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62" tIns="149090" rIns="186362" bIns="149090" numCol="1" spcCol="0" rtlCol="0" fromWordArt="0" anchor="t" anchorCtr="0" forceAA="0" compatLnSpc="1">
            <a:prstTxWarp prst="textNoShape">
              <a:avLst/>
            </a:prstTxWarp>
            <a:noAutofit/>
          </a:bodyPr>
          <a:lstStyle/>
          <a:p>
            <a:pPr algn="ctr" defTabSz="949934" fontAlgn="base">
              <a:lnSpc>
                <a:spcPct val="90000"/>
              </a:lnSpc>
              <a:spcBef>
                <a:spcPct val="0"/>
              </a:spcBef>
              <a:spcAft>
                <a:spcPct val="0"/>
              </a:spcAft>
              <a:defRPr/>
            </a:pPr>
            <a:endParaRPr lang="en-US" sz="2448" kern="0" err="1">
              <a:solidFill>
                <a:schemeClr val="tx1"/>
              </a:solidFill>
              <a:ea typeface="Segoe UI" pitchFamily="34" charset="0"/>
              <a:cs typeface="Segoe UI" pitchFamily="34" charset="0"/>
            </a:endParaRPr>
          </a:p>
        </p:txBody>
      </p:sp>
      <p:grpSp>
        <p:nvGrpSpPr>
          <p:cNvPr id="8" name="Group 7"/>
          <p:cNvGrpSpPr/>
          <p:nvPr/>
        </p:nvGrpSpPr>
        <p:grpSpPr>
          <a:xfrm>
            <a:off x="273923" y="1411258"/>
            <a:ext cx="5480825" cy="3652694"/>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25" tIns="93181" rIns="149090" bIns="93181"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1256">
                <a:spcBef>
                  <a:spcPts val="0"/>
                </a:spcBef>
                <a:buNone/>
                <a:defRPr/>
              </a:pPr>
              <a:r>
                <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Modern client-side development</a:t>
              </a:r>
            </a:p>
            <a:p>
              <a:pPr marL="0" indent="0" defTabSz="931256">
                <a:spcBef>
                  <a:spcPts val="0"/>
                </a:spcBef>
                <a:buNone/>
                <a:defRPr/>
              </a:pPr>
              <a:endPar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31256">
                <a:spcBef>
                  <a:spcPts val="0"/>
                </a:spcBef>
                <a:buNone/>
                <a:defRPr/>
              </a:pPr>
              <a:r>
                <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Lightweight web and mobile</a:t>
              </a:r>
            </a:p>
            <a:p>
              <a:pPr marL="0" indent="0" defTabSz="931256">
                <a:spcBef>
                  <a:spcPts val="0"/>
                </a:spcBef>
                <a:buNone/>
                <a:defRPr/>
              </a:pPr>
              <a:endPar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31256">
                <a:spcBef>
                  <a:spcPts val="0"/>
                </a:spcBef>
                <a:buNone/>
                <a:defRPr/>
              </a:pPr>
              <a:r>
                <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Powers our own experiences</a:t>
              </a:r>
            </a:p>
            <a:p>
              <a:pPr marL="0" indent="0" defTabSz="931256">
                <a:spcBef>
                  <a:spcPts val="0"/>
                </a:spcBef>
                <a:buNone/>
                <a:defRPr/>
              </a:pPr>
              <a:endPar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31256">
                <a:spcBef>
                  <a:spcPts val="0"/>
                </a:spcBef>
                <a:buNone/>
                <a:defRPr/>
              </a:pPr>
              <a:r>
                <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Backward compatible </a:t>
              </a:r>
            </a:p>
            <a:p>
              <a:pPr marL="0" indent="0" defTabSz="931256">
                <a:spcBef>
                  <a:spcPts val="0"/>
                </a:spcBef>
                <a:buNone/>
                <a:defRPr/>
              </a:pPr>
              <a:endPar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31256">
                <a:lnSpc>
                  <a:spcPct val="100000"/>
                </a:lnSpc>
                <a:spcBef>
                  <a:spcPts val="0"/>
                </a:spcBef>
                <a:buNone/>
                <a:defRPr/>
              </a:pPr>
              <a:r>
                <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Supports open source tools </a:t>
              </a:r>
              <a:br>
                <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br>
              <a:r>
                <a:rPr lang="en-US" sz="240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and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34" name="Rectangle 33">
            <a:extLst>
              <a:ext uri="{FF2B5EF4-FFF2-40B4-BE49-F238E27FC236}">
                <a16:creationId xmlns:a16="http://schemas.microsoft.com/office/drawing/2014/main" id="{002291FF-2F87-4DC9-A04F-07D4E63CD638}"/>
              </a:ext>
            </a:extLst>
          </p:cNvPr>
          <p:cNvSpPr/>
          <p:nvPr/>
        </p:nvSpPr>
        <p:spPr>
          <a:xfrm>
            <a:off x="443362" y="5752841"/>
            <a:ext cx="4598951" cy="584647"/>
          </a:xfrm>
          <a:prstGeom prst="rect">
            <a:avLst/>
          </a:prstGeom>
        </p:spPr>
        <p:txBody>
          <a:bodyPr wrap="none">
            <a:spAutoFit/>
          </a:bodyPr>
          <a:lstStyle/>
          <a:p>
            <a:r>
              <a:rPr lang="en-US" sz="3199" dirty="0">
                <a:solidFill>
                  <a:schemeClr val="accent1"/>
                </a:solidFill>
                <a:latin typeface="Calibri Light" panose="020F0302020204030204" pitchFamily="34" charset="0"/>
              </a:rPr>
              <a:t>http://aka.ms/spfx-training</a:t>
            </a:r>
            <a:endParaRPr lang="en-US" sz="3199" dirty="0">
              <a:solidFill>
                <a:schemeClr val="accent1"/>
              </a:solidFill>
            </a:endParaRPr>
          </a:p>
        </p:txBody>
      </p:sp>
      <p:pic>
        <p:nvPicPr>
          <p:cNvPr id="3" name="Picture 2">
            <a:extLst>
              <a:ext uri="{FF2B5EF4-FFF2-40B4-BE49-F238E27FC236}">
                <a16:creationId xmlns:a16="http://schemas.microsoft.com/office/drawing/2014/main" id="{B80FC699-F788-4897-AA12-54B46628A9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24849" y="836426"/>
            <a:ext cx="6236703" cy="4227526"/>
          </a:xfrm>
          <a:prstGeom prst="rect">
            <a:avLst/>
          </a:prstGeom>
        </p:spPr>
      </p:pic>
    </p:spTree>
    <p:extLst>
      <p:ext uri="{BB962C8B-B14F-4D97-AF65-F5344CB8AC3E}">
        <p14:creationId xmlns:p14="http://schemas.microsoft.com/office/powerpoint/2010/main" val="1603746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1" grpId="0" animBg="1"/>
      <p:bldP spid="22" grpId="0" animBg="1"/>
      <p:bldP spid="24" grpId="0" animBg="1"/>
      <p:bldP spid="26" grpId="0" animBg="1"/>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C76130-3073-4636-8FB2-FF79B94ABC96}"/>
              </a:ext>
            </a:extLst>
          </p:cNvPr>
          <p:cNvSpPr>
            <a:spLocks noGrp="1"/>
          </p:cNvSpPr>
          <p:nvPr>
            <p:ph type="title"/>
          </p:nvPr>
        </p:nvSpPr>
        <p:spPr/>
        <p:txBody>
          <a:bodyPr/>
          <a:lstStyle/>
          <a:p>
            <a:r>
              <a:rPr lang="en-US" dirty="0"/>
              <a:t>SharePoint Framework (SPFx) Extensions</a:t>
            </a:r>
          </a:p>
        </p:txBody>
      </p:sp>
      <p:sp>
        <p:nvSpPr>
          <p:cNvPr id="19" name="Content Placeholder 2">
            <a:extLst>
              <a:ext uri="{FF2B5EF4-FFF2-40B4-BE49-F238E27FC236}">
                <a16:creationId xmlns:a16="http://schemas.microsoft.com/office/drawing/2014/main" id="{752C4331-AC80-4228-8A27-C54025DA9203}"/>
              </a:ext>
            </a:extLst>
          </p:cNvPr>
          <p:cNvSpPr txBox="1">
            <a:spLocks/>
          </p:cNvSpPr>
          <p:nvPr/>
        </p:nvSpPr>
        <p:spPr>
          <a:xfrm>
            <a:off x="600855" y="1472139"/>
            <a:ext cx="11215350" cy="866423"/>
          </a:xfrm>
          <a:prstGeom prst="rect">
            <a:avLst/>
          </a:prstGeom>
        </p:spPr>
        <p:txBody>
          <a:bodyPr vert="horz" wrap="square" lIns="149175" tIns="93234" rIns="149175" bIns="93234"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48" dirty="0">
                <a:solidFill>
                  <a:schemeClr val="tx1"/>
                </a:solidFill>
                <a:latin typeface="Segoe UI Semibold" panose="020B0702040204020203" pitchFamily="34" charset="0"/>
                <a:cs typeface="Segoe UI Semibold" panose="020B0702040204020203" pitchFamily="34" charset="0"/>
              </a:rPr>
              <a:t>Extend the user experience of SharePoint, leveraging the familiar tools and libraries for client-side development coming from the SharePoint Framework.</a:t>
            </a:r>
          </a:p>
        </p:txBody>
      </p:sp>
      <p:grpSp>
        <p:nvGrpSpPr>
          <p:cNvPr id="6" name="Group 5">
            <a:extLst>
              <a:ext uri="{FF2B5EF4-FFF2-40B4-BE49-F238E27FC236}">
                <a16:creationId xmlns:a16="http://schemas.microsoft.com/office/drawing/2014/main" id="{094F1D8B-BF2E-4E8A-ABEA-7A1457298BE0}"/>
              </a:ext>
            </a:extLst>
          </p:cNvPr>
          <p:cNvGrpSpPr/>
          <p:nvPr/>
        </p:nvGrpSpPr>
        <p:grpSpPr>
          <a:xfrm>
            <a:off x="600854" y="2440619"/>
            <a:ext cx="3338228" cy="3733436"/>
            <a:chOff x="600854" y="2440619"/>
            <a:chExt cx="3338228" cy="3733436"/>
          </a:xfrm>
        </p:grpSpPr>
        <p:sp>
          <p:nvSpPr>
            <p:cNvPr id="7" name="TextBox 6">
              <a:extLst>
                <a:ext uri="{FF2B5EF4-FFF2-40B4-BE49-F238E27FC236}">
                  <a16:creationId xmlns:a16="http://schemas.microsoft.com/office/drawing/2014/main" id="{6383C601-DCDB-4222-A3FF-E5EC21298B02}"/>
                </a:ext>
              </a:extLst>
            </p:cNvPr>
            <p:cNvSpPr txBox="1"/>
            <p:nvPr/>
          </p:nvSpPr>
          <p:spPr>
            <a:xfrm>
              <a:off x="600854" y="2440619"/>
              <a:ext cx="3199040" cy="583395"/>
            </a:xfrm>
            <a:prstGeom prst="rect">
              <a:avLst/>
            </a:prstGeom>
            <a:noFill/>
          </p:spPr>
          <p:txBody>
            <a:bodyPr wrap="square" lIns="182802" tIns="146241" rIns="182802" bIns="146241" rtlCol="0">
              <a:spAutoFit/>
            </a:bodyPr>
            <a:lstStyle/>
            <a:p>
              <a:pPr>
                <a:lnSpc>
                  <a:spcPct val="90000"/>
                </a:lnSpc>
                <a:spcAft>
                  <a:spcPts val="600"/>
                </a:spcAft>
              </a:pPr>
              <a:r>
                <a:rPr lang="en-US" sz="2040" dirty="0">
                  <a:solidFill>
                    <a:schemeClr val="tx2"/>
                  </a:solidFill>
                  <a:latin typeface="Segoe UI Semibold" panose="020B0702040204020203" pitchFamily="34" charset="0"/>
                  <a:cs typeface="Segoe UI Semibold" panose="020B0702040204020203" pitchFamily="34" charset="0"/>
                </a:rPr>
                <a:t>Application customizer</a:t>
              </a:r>
            </a:p>
          </p:txBody>
        </p:sp>
        <p:sp>
          <p:nvSpPr>
            <p:cNvPr id="14" name="TextBox 13">
              <a:extLst>
                <a:ext uri="{FF2B5EF4-FFF2-40B4-BE49-F238E27FC236}">
                  <a16:creationId xmlns:a16="http://schemas.microsoft.com/office/drawing/2014/main" id="{AF2804A2-0CC7-4DF8-9778-32FA54AFA59E}"/>
                </a:ext>
              </a:extLst>
            </p:cNvPr>
            <p:cNvSpPr txBox="1"/>
            <p:nvPr/>
          </p:nvSpPr>
          <p:spPr>
            <a:xfrm>
              <a:off x="600854" y="5030316"/>
              <a:ext cx="3338228" cy="1143739"/>
            </a:xfrm>
            <a:prstGeom prst="rect">
              <a:avLst/>
            </a:prstGeom>
            <a:noFill/>
          </p:spPr>
          <p:txBody>
            <a:bodyPr wrap="square" lIns="182802" tIns="146241" rIns="182802" bIns="146241" rtlCol="0">
              <a:spAutoFit/>
            </a:bodyPr>
            <a:lstStyle/>
            <a:p>
              <a:pPr>
                <a:lnSpc>
                  <a:spcPct val="90000"/>
                </a:lnSpc>
                <a:spcAft>
                  <a:spcPts val="1224"/>
                </a:spcAft>
              </a:pPr>
              <a:r>
                <a:rPr lang="en-US" sz="1632"/>
                <a:t>Add script to modern pages</a:t>
              </a:r>
            </a:p>
            <a:p>
              <a:pPr>
                <a:lnSpc>
                  <a:spcPct val="90000"/>
                </a:lnSpc>
                <a:spcAft>
                  <a:spcPts val="1224"/>
                </a:spcAft>
              </a:pPr>
              <a:r>
                <a:rPr lang="en-US" sz="1632"/>
                <a:t>Adjust top and bottom sections of page with custom renderings</a:t>
              </a:r>
            </a:p>
          </p:txBody>
        </p:sp>
        <p:pic>
          <p:nvPicPr>
            <p:cNvPr id="2" name="Picture 1">
              <a:extLst>
                <a:ext uri="{FF2B5EF4-FFF2-40B4-BE49-F238E27FC236}">
                  <a16:creationId xmlns:a16="http://schemas.microsoft.com/office/drawing/2014/main" id="{651CA8F2-DB94-46A2-9D2F-7971B718543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1789" y="3024014"/>
              <a:ext cx="3018107" cy="1780141"/>
            </a:xfrm>
            <a:prstGeom prst="rect">
              <a:avLst/>
            </a:prstGeom>
          </p:spPr>
        </p:pic>
      </p:grpSp>
      <p:grpSp>
        <p:nvGrpSpPr>
          <p:cNvPr id="10" name="Group 9">
            <a:extLst>
              <a:ext uri="{FF2B5EF4-FFF2-40B4-BE49-F238E27FC236}">
                <a16:creationId xmlns:a16="http://schemas.microsoft.com/office/drawing/2014/main" id="{C21D4B8F-1634-4088-AABE-A37ADAF8EDC2}"/>
              </a:ext>
            </a:extLst>
          </p:cNvPr>
          <p:cNvGrpSpPr/>
          <p:nvPr/>
        </p:nvGrpSpPr>
        <p:grpSpPr>
          <a:xfrm>
            <a:off x="4801031" y="2440619"/>
            <a:ext cx="3479933" cy="3576411"/>
            <a:chOff x="4801031" y="2440619"/>
            <a:chExt cx="3479933" cy="3576411"/>
          </a:xfrm>
        </p:grpSpPr>
        <p:sp>
          <p:nvSpPr>
            <p:cNvPr id="8" name="TextBox 7">
              <a:extLst>
                <a:ext uri="{FF2B5EF4-FFF2-40B4-BE49-F238E27FC236}">
                  <a16:creationId xmlns:a16="http://schemas.microsoft.com/office/drawing/2014/main" id="{BC8263B7-4F8A-4A89-A930-C2E9567D95D1}"/>
                </a:ext>
              </a:extLst>
            </p:cNvPr>
            <p:cNvSpPr txBox="1"/>
            <p:nvPr/>
          </p:nvSpPr>
          <p:spPr>
            <a:xfrm>
              <a:off x="4801031" y="2440619"/>
              <a:ext cx="3199039" cy="583395"/>
            </a:xfrm>
            <a:prstGeom prst="rect">
              <a:avLst/>
            </a:prstGeom>
            <a:noFill/>
          </p:spPr>
          <p:txBody>
            <a:bodyPr wrap="square" lIns="182802" tIns="146241" rIns="182802" bIns="146241" rtlCol="0">
              <a:spAutoFit/>
            </a:bodyPr>
            <a:lstStyle/>
            <a:p>
              <a:pPr>
                <a:lnSpc>
                  <a:spcPct val="90000"/>
                </a:lnSpc>
                <a:spcAft>
                  <a:spcPts val="600"/>
                </a:spcAft>
              </a:pPr>
              <a:r>
                <a:rPr lang="en-US" sz="2040">
                  <a:solidFill>
                    <a:schemeClr val="tx2"/>
                  </a:solidFill>
                  <a:latin typeface="Segoe UI Semibold" panose="020B0702040204020203" pitchFamily="34" charset="0"/>
                  <a:cs typeface="Segoe UI Semibold" panose="020B0702040204020203" pitchFamily="34" charset="0"/>
                </a:rPr>
                <a:t>Command set</a:t>
              </a:r>
            </a:p>
          </p:txBody>
        </p:sp>
        <p:sp>
          <p:nvSpPr>
            <p:cNvPr id="15" name="TextBox 14">
              <a:extLst>
                <a:ext uri="{FF2B5EF4-FFF2-40B4-BE49-F238E27FC236}">
                  <a16:creationId xmlns:a16="http://schemas.microsoft.com/office/drawing/2014/main" id="{FFCA0C7C-D8AC-424C-891C-2BFA2E334419}"/>
                </a:ext>
              </a:extLst>
            </p:cNvPr>
            <p:cNvSpPr txBox="1"/>
            <p:nvPr/>
          </p:nvSpPr>
          <p:spPr>
            <a:xfrm>
              <a:off x="4801031" y="5030316"/>
              <a:ext cx="3479933" cy="986714"/>
            </a:xfrm>
            <a:prstGeom prst="rect">
              <a:avLst/>
            </a:prstGeom>
            <a:noFill/>
          </p:spPr>
          <p:txBody>
            <a:bodyPr wrap="square" lIns="182802" tIns="146241" rIns="182802" bIns="146241" rtlCol="0">
              <a:spAutoFit/>
            </a:bodyPr>
            <a:lstStyle/>
            <a:p>
              <a:pPr>
                <a:lnSpc>
                  <a:spcPct val="90000"/>
                </a:lnSpc>
                <a:spcAft>
                  <a:spcPts val="1224"/>
                </a:spcAft>
              </a:pPr>
              <a:r>
                <a:rPr lang="en-US" sz="1632"/>
                <a:t>Extend the modern list command surface with new actions that run custom code</a:t>
              </a:r>
            </a:p>
          </p:txBody>
        </p:sp>
        <p:pic>
          <p:nvPicPr>
            <p:cNvPr id="3" name="Picture 2">
              <a:extLst>
                <a:ext uri="{FF2B5EF4-FFF2-40B4-BE49-F238E27FC236}">
                  <a16:creationId xmlns:a16="http://schemas.microsoft.com/office/drawing/2014/main" id="{846B1AE6-6D71-4633-9977-A05883A9EDC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74808" y="3025616"/>
              <a:ext cx="2486858" cy="1778540"/>
            </a:xfrm>
            <a:prstGeom prst="rect">
              <a:avLst/>
            </a:prstGeom>
          </p:spPr>
        </p:pic>
      </p:grpSp>
      <p:grpSp>
        <p:nvGrpSpPr>
          <p:cNvPr id="11" name="Group 10">
            <a:extLst>
              <a:ext uri="{FF2B5EF4-FFF2-40B4-BE49-F238E27FC236}">
                <a16:creationId xmlns:a16="http://schemas.microsoft.com/office/drawing/2014/main" id="{B188A06F-CCC3-4600-AD77-69979257503E}"/>
              </a:ext>
            </a:extLst>
          </p:cNvPr>
          <p:cNvGrpSpPr/>
          <p:nvPr/>
        </p:nvGrpSpPr>
        <p:grpSpPr>
          <a:xfrm>
            <a:off x="8862016" y="2440619"/>
            <a:ext cx="3199041" cy="3348567"/>
            <a:chOff x="8862016" y="2440619"/>
            <a:chExt cx="3199041" cy="3348567"/>
          </a:xfrm>
        </p:grpSpPr>
        <p:sp>
          <p:nvSpPr>
            <p:cNvPr id="9" name="TextBox 8">
              <a:extLst>
                <a:ext uri="{FF2B5EF4-FFF2-40B4-BE49-F238E27FC236}">
                  <a16:creationId xmlns:a16="http://schemas.microsoft.com/office/drawing/2014/main" id="{626E8B21-0547-499B-898A-0253B97BE98D}"/>
                </a:ext>
              </a:extLst>
            </p:cNvPr>
            <p:cNvSpPr txBox="1"/>
            <p:nvPr/>
          </p:nvSpPr>
          <p:spPr>
            <a:xfrm>
              <a:off x="8862017" y="2440619"/>
              <a:ext cx="3199040" cy="583395"/>
            </a:xfrm>
            <a:prstGeom prst="rect">
              <a:avLst/>
            </a:prstGeom>
            <a:noFill/>
          </p:spPr>
          <p:txBody>
            <a:bodyPr wrap="square" lIns="182802" tIns="146241" rIns="182802" bIns="146241" rtlCol="0">
              <a:spAutoFit/>
            </a:bodyPr>
            <a:lstStyle/>
            <a:p>
              <a:pPr>
                <a:lnSpc>
                  <a:spcPct val="90000"/>
                </a:lnSpc>
                <a:spcAft>
                  <a:spcPts val="600"/>
                </a:spcAft>
              </a:pPr>
              <a:r>
                <a:rPr lang="en-US" sz="2040" dirty="0">
                  <a:solidFill>
                    <a:schemeClr val="tx2"/>
                  </a:solidFill>
                  <a:latin typeface="Segoe UI Semibold" panose="020B0702040204020203" pitchFamily="34" charset="0"/>
                  <a:cs typeface="Segoe UI Semibold" panose="020B0702040204020203" pitchFamily="34" charset="0"/>
                </a:rPr>
                <a:t>Field customizer</a:t>
              </a:r>
            </a:p>
          </p:txBody>
        </p:sp>
        <p:sp>
          <p:nvSpPr>
            <p:cNvPr id="16" name="TextBox 15">
              <a:extLst>
                <a:ext uri="{FF2B5EF4-FFF2-40B4-BE49-F238E27FC236}">
                  <a16:creationId xmlns:a16="http://schemas.microsoft.com/office/drawing/2014/main" id="{A872C500-1835-49D6-9F71-6A0E1E1025DA}"/>
                </a:ext>
              </a:extLst>
            </p:cNvPr>
            <p:cNvSpPr txBox="1"/>
            <p:nvPr/>
          </p:nvSpPr>
          <p:spPr>
            <a:xfrm>
              <a:off x="8862016" y="5032867"/>
              <a:ext cx="3000334" cy="756319"/>
            </a:xfrm>
            <a:prstGeom prst="rect">
              <a:avLst/>
            </a:prstGeom>
            <a:noFill/>
          </p:spPr>
          <p:txBody>
            <a:bodyPr wrap="square" lIns="182802" tIns="146241" rIns="182802" bIns="146241" rtlCol="0">
              <a:spAutoFit/>
            </a:bodyPr>
            <a:lstStyle/>
            <a:p>
              <a:pPr>
                <a:lnSpc>
                  <a:spcPct val="90000"/>
                </a:lnSpc>
                <a:spcAft>
                  <a:spcPts val="1224"/>
                </a:spcAft>
              </a:pPr>
              <a:r>
                <a:rPr lang="en-US" sz="1632"/>
                <a:t>Visualize data inside columns in the list view</a:t>
              </a:r>
            </a:p>
          </p:txBody>
        </p:sp>
        <p:pic>
          <p:nvPicPr>
            <p:cNvPr id="5" name="Picture 4">
              <a:extLst>
                <a:ext uri="{FF2B5EF4-FFF2-40B4-BE49-F238E27FC236}">
                  <a16:creationId xmlns:a16="http://schemas.microsoft.com/office/drawing/2014/main" id="{DAF87C44-8554-4FCD-A6C4-BA63336D629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066503" y="3024014"/>
              <a:ext cx="2115518" cy="1778540"/>
            </a:xfrm>
            <a:prstGeom prst="rect">
              <a:avLst/>
            </a:prstGeom>
          </p:spPr>
        </p:pic>
      </p:grpSp>
    </p:spTree>
    <p:extLst>
      <p:ext uri="{BB962C8B-B14F-4D97-AF65-F5344CB8AC3E}">
        <p14:creationId xmlns:p14="http://schemas.microsoft.com/office/powerpoint/2010/main" val="281667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Designers group" descr="Toolkits for Designers.">
            <a:extLst>
              <a:ext uri="{FF2B5EF4-FFF2-40B4-BE49-F238E27FC236}">
                <a16:creationId xmlns:a16="http://schemas.microsoft.com/office/drawing/2014/main" id="{EF2E498D-E225-4CC3-A46C-D105743E8FB0}"/>
              </a:ext>
            </a:extLst>
          </p:cNvPr>
          <p:cNvGrpSpPr/>
          <p:nvPr/>
        </p:nvGrpSpPr>
        <p:grpSpPr>
          <a:xfrm>
            <a:off x="4495557" y="1429320"/>
            <a:ext cx="3450790" cy="4869037"/>
            <a:chOff x="4358408" y="1626801"/>
            <a:chExt cx="3383435" cy="4773999"/>
          </a:xfrm>
        </p:grpSpPr>
        <p:sp>
          <p:nvSpPr>
            <p:cNvPr id="48" name="Rectangle 47">
              <a:extLst>
                <a:ext uri="{FF2B5EF4-FFF2-40B4-BE49-F238E27FC236}">
                  <a16:creationId xmlns:a16="http://schemas.microsoft.com/office/drawing/2014/main" id="{DAC16D86-16D7-4CE6-BFE2-A4607502A0A4}"/>
                </a:ext>
              </a:extLst>
            </p:cNvPr>
            <p:cNvSpPr/>
            <p:nvPr/>
          </p:nvSpPr>
          <p:spPr>
            <a:xfrm>
              <a:off x="4358408" y="1626801"/>
              <a:ext cx="3383435" cy="4773999"/>
            </a:xfrm>
            <a:prstGeom prst="rect">
              <a:avLst/>
            </a:prstGeom>
            <a:solidFill>
              <a:schemeClr val="bg1"/>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a:solidFill>
                  <a:srgbClr val="FFFFFF"/>
                </a:solidFill>
                <a:latin typeface="Segoe UI"/>
              </a:endParaRPr>
            </a:p>
          </p:txBody>
        </p:sp>
        <p:sp>
          <p:nvSpPr>
            <p:cNvPr id="49" name="TextBox 48">
              <a:extLst>
                <a:ext uri="{FF2B5EF4-FFF2-40B4-BE49-F238E27FC236}">
                  <a16:creationId xmlns:a16="http://schemas.microsoft.com/office/drawing/2014/main" id="{ABC9884C-69D0-47EC-B638-FD9D4B757547}"/>
                </a:ext>
              </a:extLst>
            </p:cNvPr>
            <p:cNvSpPr txBox="1"/>
            <p:nvPr/>
          </p:nvSpPr>
          <p:spPr>
            <a:xfrm>
              <a:off x="4469174" y="1780150"/>
              <a:ext cx="2826077" cy="999633"/>
            </a:xfrm>
            <a:prstGeom prst="rect">
              <a:avLst/>
            </a:prstGeom>
            <a:noFill/>
          </p:spPr>
          <p:txBody>
            <a:bodyPr wrap="square" rtlCol="0">
              <a:spAutoFit/>
            </a:bodyPr>
            <a:lstStyle/>
            <a:p>
              <a:pPr algn="ctr" defTabSz="932563">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Toolkits for </a:t>
              </a:r>
              <a:r>
                <a:rPr lang="en-US" sz="204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rPr>
                <a:t>Designers</a:t>
              </a:r>
            </a:p>
            <a:p>
              <a:pPr algn="ctr" defTabSz="932563">
                <a:spcAft>
                  <a:spcPts val="612"/>
                </a:spcAft>
                <a:defRPr/>
              </a:pPr>
              <a:r>
                <a:rPr lang="en-US" sz="1428" dirty="0">
                  <a:solidFill>
                    <a:srgbClr val="E6E6E6">
                      <a:lumMod val="50000"/>
                    </a:srgbClr>
                  </a:solidFill>
                  <a:latin typeface="Segoe UI"/>
                  <a:cs typeface="Segoe UI Semibold" panose="020B0502040204020203" pitchFamily="34" charset="0"/>
                </a:rPr>
                <a:t>Sketch/</a:t>
              </a:r>
              <a:r>
                <a:rPr lang="en-US" sz="1428" dirty="0" err="1">
                  <a:solidFill>
                    <a:srgbClr val="E6E6E6">
                      <a:lumMod val="50000"/>
                    </a:srgbClr>
                  </a:solidFill>
                  <a:latin typeface="Segoe UI"/>
                  <a:cs typeface="Segoe UI Semibold" panose="020B0502040204020203" pitchFamily="34" charset="0"/>
                </a:rPr>
                <a:t>Figma</a:t>
              </a:r>
              <a:endParaRPr lang="en-US" sz="1428" dirty="0">
                <a:solidFill>
                  <a:srgbClr val="E6E6E6">
                    <a:lumMod val="50000"/>
                  </a:srgbClr>
                </a:solidFill>
                <a:latin typeface="Segoe UI"/>
                <a:cs typeface="Segoe UI Semibold" panose="020B0502040204020203" pitchFamily="34" charset="0"/>
              </a:endParaRPr>
            </a:p>
            <a:p>
              <a:pPr defTabSz="932563">
                <a:spcAft>
                  <a:spcPts val="612"/>
                </a:spcAft>
                <a:defRPr/>
              </a:pPr>
              <a:endParaRPr lang="en-US" sz="1428" dirty="0">
                <a:solidFill>
                  <a:srgbClr val="E6E6E6">
                    <a:lumMod val="50000"/>
                  </a:srgbClr>
                </a:solidFill>
                <a:latin typeface="Segoe UI"/>
                <a:cs typeface="Segoe UI Semibold" panose="020B0502040204020203" pitchFamily="34" charset="0"/>
              </a:endParaRPr>
            </a:p>
          </p:txBody>
        </p:sp>
        <p:pic>
          <p:nvPicPr>
            <p:cNvPr id="54" name="Picture 18" descr="Image of Fabric design toolkit.">
              <a:extLst>
                <a:ext uri="{FF2B5EF4-FFF2-40B4-BE49-F238E27FC236}">
                  <a16:creationId xmlns:a16="http://schemas.microsoft.com/office/drawing/2014/main" id="{6E3F1E12-C672-4D44-A649-BDB28BC03F61}"/>
                </a:ext>
              </a:extLst>
            </p:cNvPr>
            <p:cNvPicPr>
              <a:picLocks noChangeAspect="1"/>
            </p:cNvPicPr>
            <p:nvPr/>
          </p:nvPicPr>
          <p:blipFill rotWithShape="1">
            <a:blip r:embed="rId3"/>
            <a:srcRect l="562" t="3154" r="35389" b="-1"/>
            <a:stretch/>
          </p:blipFill>
          <p:spPr>
            <a:xfrm>
              <a:off x="4640580" y="2604256"/>
              <a:ext cx="2819090" cy="2819088"/>
            </a:xfrm>
            <a:prstGeom prst="rect">
              <a:avLst/>
            </a:prstGeom>
            <a:ln>
              <a:solidFill>
                <a:schemeClr val="bg1">
                  <a:lumMod val="85000"/>
                </a:schemeClr>
              </a:solidFill>
            </a:ln>
            <a:effectLst>
              <a:outerShdw blurRad="228600" dist="203200" dir="5400000" algn="tl" rotWithShape="0">
                <a:srgbClr val="333333">
                  <a:alpha val="10000"/>
                </a:srgbClr>
              </a:outerShdw>
            </a:effectLst>
          </p:spPr>
        </p:pic>
      </p:grpSp>
      <p:grpSp>
        <p:nvGrpSpPr>
          <p:cNvPr id="4" name="Developers group" descr="Code for Developers.">
            <a:extLst>
              <a:ext uri="{FF2B5EF4-FFF2-40B4-BE49-F238E27FC236}">
                <a16:creationId xmlns:a16="http://schemas.microsoft.com/office/drawing/2014/main" id="{0EACC66A-9B8C-4791-867C-C5D0663BEF62}"/>
              </a:ext>
            </a:extLst>
          </p:cNvPr>
          <p:cNvGrpSpPr/>
          <p:nvPr/>
        </p:nvGrpSpPr>
        <p:grpSpPr>
          <a:xfrm>
            <a:off x="549402" y="1429320"/>
            <a:ext cx="3450790" cy="4869037"/>
            <a:chOff x="489277" y="1626801"/>
            <a:chExt cx="3383435" cy="4773999"/>
          </a:xfrm>
        </p:grpSpPr>
        <p:sp>
          <p:nvSpPr>
            <p:cNvPr id="18" name="Rectangle 17">
              <a:extLst>
                <a:ext uri="{FF2B5EF4-FFF2-40B4-BE49-F238E27FC236}">
                  <a16:creationId xmlns:a16="http://schemas.microsoft.com/office/drawing/2014/main" id="{26ECDB03-DFFF-485E-B6A6-537D35EB2648}"/>
                </a:ext>
              </a:extLst>
            </p:cNvPr>
            <p:cNvSpPr/>
            <p:nvPr/>
          </p:nvSpPr>
          <p:spPr>
            <a:xfrm>
              <a:off x="489277" y="1626801"/>
              <a:ext cx="3383435" cy="4773999"/>
            </a:xfrm>
            <a:prstGeom prst="rect">
              <a:avLst/>
            </a:prstGeom>
            <a:solidFill>
              <a:schemeClr val="bg1"/>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a:solidFill>
                  <a:srgbClr val="FFFFFF"/>
                </a:solidFill>
                <a:latin typeface="Segoe UI"/>
              </a:endParaRPr>
            </a:p>
          </p:txBody>
        </p:sp>
        <p:sp>
          <p:nvSpPr>
            <p:cNvPr id="20" name="TextBox 19">
              <a:extLst>
                <a:ext uri="{FF2B5EF4-FFF2-40B4-BE49-F238E27FC236}">
                  <a16:creationId xmlns:a16="http://schemas.microsoft.com/office/drawing/2014/main" id="{0EB67510-40D5-4FA7-BFDF-1B97328FAC03}"/>
                </a:ext>
              </a:extLst>
            </p:cNvPr>
            <p:cNvSpPr txBox="1"/>
            <p:nvPr/>
          </p:nvSpPr>
          <p:spPr>
            <a:xfrm>
              <a:off x="600043" y="1780150"/>
              <a:ext cx="3272669" cy="1093826"/>
            </a:xfrm>
            <a:prstGeom prst="rect">
              <a:avLst/>
            </a:prstGeom>
            <a:noFill/>
          </p:spPr>
          <p:txBody>
            <a:bodyPr wrap="square" rtlCol="0">
              <a:spAutoFit/>
            </a:bodyPr>
            <a:lstStyle/>
            <a:p>
              <a:pPr algn="ctr" defTabSz="932563">
                <a:spcAft>
                  <a:spcPts val="612"/>
                </a:spcAft>
                <a:defRPr/>
              </a:pPr>
              <a:r>
                <a:rPr lang="en-US" sz="2040" b="1">
                  <a:solidFill>
                    <a:srgbClr val="1A1A1A">
                      <a:lumMod val="75000"/>
                      <a:lumOff val="25000"/>
                    </a:srgbClr>
                  </a:solidFill>
                  <a:latin typeface="Segoe UI Semibold" panose="020B0502040204020203" pitchFamily="34" charset="0"/>
                  <a:cs typeface="Segoe UI Semibold" panose="020B0502040204020203" pitchFamily="34" charset="0"/>
                </a:rPr>
                <a:t>Code for </a:t>
              </a:r>
              <a:r>
                <a:rPr lang="en-US" sz="204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rPr>
                <a:t>Developers</a:t>
              </a:r>
            </a:p>
            <a:p>
              <a:pPr algn="ctr" defTabSz="932563">
                <a:spcAft>
                  <a:spcPts val="612"/>
                </a:spcAft>
                <a:defRPr/>
              </a:pPr>
              <a:r>
                <a:rPr lang="en-US" sz="1428">
                  <a:solidFill>
                    <a:srgbClr val="E6E6E6">
                      <a:lumMod val="50000"/>
                    </a:srgbClr>
                  </a:solidFill>
                  <a:latin typeface="Segoe UI"/>
                  <a:cs typeface="Segoe UI Semibold" panose="020B0502040204020203" pitchFamily="34" charset="0"/>
                </a:rPr>
                <a:t>Fabric Core and Fabric React</a:t>
              </a:r>
            </a:p>
            <a:p>
              <a:pPr defTabSz="932563">
                <a:spcAft>
                  <a:spcPts val="612"/>
                </a:spcAft>
                <a:defRPr/>
              </a:pPr>
              <a:endParaRPr lang="en-US" sz="2040">
                <a:solidFill>
                  <a:srgbClr val="E6E6E6">
                    <a:lumMod val="50000"/>
                  </a:srgbClr>
                </a:solidFill>
                <a:latin typeface="Segoe UI"/>
                <a:cs typeface="Segoe UI Semibold" panose="020B0502040204020203" pitchFamily="34" charset="0"/>
              </a:endParaRPr>
            </a:p>
          </p:txBody>
        </p:sp>
        <p:grpSp>
          <p:nvGrpSpPr>
            <p:cNvPr id="3" name="Group 2">
              <a:extLst>
                <a:ext uri="{FF2B5EF4-FFF2-40B4-BE49-F238E27FC236}">
                  <a16:creationId xmlns:a16="http://schemas.microsoft.com/office/drawing/2014/main" id="{AEF75CD0-94E1-4D30-A8C0-EB742E89569E}"/>
                </a:ext>
              </a:extLst>
            </p:cNvPr>
            <p:cNvGrpSpPr/>
            <p:nvPr/>
          </p:nvGrpSpPr>
          <p:grpSpPr>
            <a:xfrm>
              <a:off x="762785" y="2553973"/>
              <a:ext cx="2836418" cy="3072706"/>
              <a:chOff x="297307" y="2122621"/>
              <a:chExt cx="3757392" cy="4070403"/>
            </a:xfrm>
          </p:grpSpPr>
          <p:pic>
            <p:nvPicPr>
              <p:cNvPr id="52" name="Picture 28" descr="Image of Office UI Fabric's GitHub page.">
                <a:extLst>
                  <a:ext uri="{FF2B5EF4-FFF2-40B4-BE49-F238E27FC236}">
                    <a16:creationId xmlns:a16="http://schemas.microsoft.com/office/drawing/2014/main" id="{55F39B55-2C97-47BE-9152-6DCAB91C9224}"/>
                  </a:ext>
                </a:extLst>
              </p:cNvPr>
              <p:cNvPicPr>
                <a:picLocks noChangeAspect="1"/>
              </p:cNvPicPr>
              <p:nvPr/>
            </p:nvPicPr>
            <p:blipFill rotWithShape="1">
              <a:blip r:embed="rId4"/>
              <a:srcRect b="12897"/>
              <a:stretch/>
            </p:blipFill>
            <p:spPr>
              <a:xfrm>
                <a:off x="297307" y="2122621"/>
                <a:ext cx="2861542" cy="2454648"/>
              </a:xfrm>
              <a:prstGeom prst="rect">
                <a:avLst/>
              </a:prstGeom>
              <a:ln>
                <a:solidFill>
                  <a:schemeClr val="bg1">
                    <a:lumMod val="85000"/>
                  </a:schemeClr>
                </a:solidFill>
              </a:ln>
              <a:effectLst>
                <a:outerShdw blurRad="228600" dist="203200" dir="5400000" algn="tl" rotWithShape="0">
                  <a:srgbClr val="333333">
                    <a:alpha val="10000"/>
                  </a:srgbClr>
                </a:outerShdw>
              </a:effectLst>
            </p:spPr>
          </p:pic>
          <p:pic>
            <p:nvPicPr>
              <p:cNvPr id="53" name="Picture 29" descr="Image of Visual Studio Code running Office UI Fabric in it.">
                <a:extLst>
                  <a:ext uri="{FF2B5EF4-FFF2-40B4-BE49-F238E27FC236}">
                    <a16:creationId xmlns:a16="http://schemas.microsoft.com/office/drawing/2014/main" id="{C7518B80-87F7-48F1-A174-547CD802EA36}"/>
                  </a:ext>
                </a:extLst>
              </p:cNvPr>
              <p:cNvPicPr>
                <a:picLocks noChangeAspect="1"/>
              </p:cNvPicPr>
              <p:nvPr/>
            </p:nvPicPr>
            <p:blipFill>
              <a:blip r:embed="rId5"/>
              <a:stretch>
                <a:fillRect/>
              </a:stretch>
            </p:blipFill>
            <p:spPr>
              <a:xfrm>
                <a:off x="700972" y="3674752"/>
                <a:ext cx="3353727" cy="2518272"/>
              </a:xfrm>
              <a:prstGeom prst="rect">
                <a:avLst/>
              </a:prstGeom>
              <a:ln>
                <a:solidFill>
                  <a:schemeClr val="bg1">
                    <a:lumMod val="85000"/>
                  </a:schemeClr>
                </a:solidFill>
              </a:ln>
              <a:effectLst>
                <a:outerShdw blurRad="228600" dist="203200" dir="5400000" algn="tl" rotWithShape="0">
                  <a:srgbClr val="333333">
                    <a:alpha val="10000"/>
                  </a:srgbClr>
                </a:outerShdw>
              </a:effectLst>
            </p:spPr>
          </p:pic>
        </p:grpSp>
      </p:grpSp>
      <p:sp>
        <p:nvSpPr>
          <p:cNvPr id="13" name="Title">
            <a:extLst>
              <a:ext uri="{FF2B5EF4-FFF2-40B4-BE49-F238E27FC236}">
                <a16:creationId xmlns:a16="http://schemas.microsoft.com/office/drawing/2014/main" id="{0DF58CB4-CFCB-4736-8310-E7DA4743ED66}"/>
              </a:ext>
            </a:extLst>
          </p:cNvPr>
          <p:cNvSpPr>
            <a:spLocks noGrp="1"/>
          </p:cNvSpPr>
          <p:nvPr>
            <p:ph type="title"/>
          </p:nvPr>
        </p:nvSpPr>
        <p:spPr>
          <a:xfrm>
            <a:off x="549401" y="296184"/>
            <a:ext cx="11886192" cy="565027"/>
          </a:xfrm>
        </p:spPr>
        <p:txBody>
          <a:bodyPr/>
          <a:lstStyle/>
          <a:p>
            <a:r>
              <a:rPr lang="en-US" dirty="0"/>
              <a:t>UI Fabric</a:t>
            </a:r>
          </a:p>
        </p:txBody>
      </p:sp>
      <p:grpSp>
        <p:nvGrpSpPr>
          <p:cNvPr id="5" name="Group 4">
            <a:extLst>
              <a:ext uri="{FF2B5EF4-FFF2-40B4-BE49-F238E27FC236}">
                <a16:creationId xmlns:a16="http://schemas.microsoft.com/office/drawing/2014/main" id="{09B76662-F5B1-480F-B4E5-71E17EFD5BC3}"/>
              </a:ext>
            </a:extLst>
          </p:cNvPr>
          <p:cNvGrpSpPr/>
          <p:nvPr/>
        </p:nvGrpSpPr>
        <p:grpSpPr>
          <a:xfrm>
            <a:off x="8441712" y="1429320"/>
            <a:ext cx="3450790" cy="4869037"/>
            <a:chOff x="8227539" y="1626801"/>
            <a:chExt cx="3383435" cy="4773999"/>
          </a:xfrm>
        </p:grpSpPr>
        <p:grpSp>
          <p:nvGrpSpPr>
            <p:cNvPr id="7" name="Documentation group" descr="Documentation for both designers and developers.">
              <a:extLst>
                <a:ext uri="{FF2B5EF4-FFF2-40B4-BE49-F238E27FC236}">
                  <a16:creationId xmlns:a16="http://schemas.microsoft.com/office/drawing/2014/main" id="{CA436085-C9E0-40DB-95A4-F2093608B10B}"/>
                </a:ext>
              </a:extLst>
            </p:cNvPr>
            <p:cNvGrpSpPr/>
            <p:nvPr/>
          </p:nvGrpSpPr>
          <p:grpSpPr>
            <a:xfrm>
              <a:off x="8227539" y="1626801"/>
              <a:ext cx="3383435" cy="4773999"/>
              <a:chOff x="8227539" y="1626801"/>
              <a:chExt cx="3383435" cy="4773999"/>
            </a:xfrm>
          </p:grpSpPr>
          <p:sp>
            <p:nvSpPr>
              <p:cNvPr id="50" name="Rectangle 49">
                <a:extLst>
                  <a:ext uri="{FF2B5EF4-FFF2-40B4-BE49-F238E27FC236}">
                    <a16:creationId xmlns:a16="http://schemas.microsoft.com/office/drawing/2014/main" id="{AC9019E5-5AF4-4542-911D-1BE5CE681D9D}"/>
                  </a:ext>
                </a:extLst>
              </p:cNvPr>
              <p:cNvSpPr/>
              <p:nvPr/>
            </p:nvSpPr>
            <p:spPr>
              <a:xfrm>
                <a:off x="8227539" y="1626801"/>
                <a:ext cx="3383435" cy="4773999"/>
              </a:xfrm>
              <a:prstGeom prst="rect">
                <a:avLst/>
              </a:prstGeom>
              <a:solidFill>
                <a:schemeClr val="bg1"/>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a:solidFill>
                    <a:srgbClr val="FFFFFF"/>
                  </a:solidFill>
                  <a:latin typeface="Segoe UI"/>
                </a:endParaRPr>
              </a:p>
            </p:txBody>
          </p:sp>
          <p:sp>
            <p:nvSpPr>
              <p:cNvPr id="51" name="TextBox 50">
                <a:extLst>
                  <a:ext uri="{FF2B5EF4-FFF2-40B4-BE49-F238E27FC236}">
                    <a16:creationId xmlns:a16="http://schemas.microsoft.com/office/drawing/2014/main" id="{3C2B0778-BB0F-4D8B-B754-944AD1F809CD}"/>
                  </a:ext>
                </a:extLst>
              </p:cNvPr>
              <p:cNvSpPr txBox="1"/>
              <p:nvPr/>
            </p:nvSpPr>
            <p:spPr>
              <a:xfrm>
                <a:off x="8338304" y="1780150"/>
                <a:ext cx="3110745" cy="702949"/>
              </a:xfrm>
              <a:prstGeom prst="rect">
                <a:avLst/>
              </a:prstGeom>
              <a:noFill/>
            </p:spPr>
            <p:txBody>
              <a:bodyPr wrap="square" rtlCol="0">
                <a:spAutoFit/>
              </a:bodyPr>
              <a:lstStyle/>
              <a:p>
                <a:pPr algn="ctr" defTabSz="932563">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Documentation for </a:t>
                </a:r>
                <a:r>
                  <a:rPr lang="en-US" sz="204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rPr>
                  <a:t>Both</a:t>
                </a:r>
              </a:p>
              <a:p>
                <a:pPr algn="ctr" defTabSz="932563">
                  <a:spcAft>
                    <a:spcPts val="612"/>
                  </a:spcAft>
                  <a:defRPr/>
                </a:pPr>
                <a:r>
                  <a:rPr lang="en-US" sz="1428" dirty="0">
                    <a:solidFill>
                      <a:srgbClr val="E6E6E6">
                        <a:lumMod val="50000"/>
                      </a:srgbClr>
                    </a:solidFill>
                    <a:latin typeface="Segoe UI"/>
                    <a:cs typeface="Segoe UI Semibold" panose="020B0502040204020203" pitchFamily="34" charset="0"/>
                  </a:rPr>
                  <a:t>uifabric.io</a:t>
                </a:r>
              </a:p>
            </p:txBody>
          </p:sp>
        </p:grpSp>
        <p:pic>
          <p:nvPicPr>
            <p:cNvPr id="2" name="Picture 1">
              <a:extLst>
                <a:ext uri="{FF2B5EF4-FFF2-40B4-BE49-F238E27FC236}">
                  <a16:creationId xmlns:a16="http://schemas.microsoft.com/office/drawing/2014/main" id="{7FF7156F-77CA-41F3-9CF3-D3F0DA96D4A9}"/>
                </a:ext>
              </a:extLst>
            </p:cNvPr>
            <p:cNvPicPr>
              <a:picLocks noChangeAspect="1"/>
            </p:cNvPicPr>
            <p:nvPr/>
          </p:nvPicPr>
          <p:blipFill>
            <a:blip r:embed="rId6"/>
            <a:stretch>
              <a:fillRect/>
            </a:stretch>
          </p:blipFill>
          <p:spPr>
            <a:xfrm>
              <a:off x="8506217" y="2625996"/>
              <a:ext cx="2826077" cy="2518088"/>
            </a:xfrm>
            <a:prstGeom prst="rect">
              <a:avLst/>
            </a:prstGeom>
          </p:spPr>
        </p:pic>
      </p:grpSp>
    </p:spTree>
    <p:extLst>
      <p:ext uri="{BB962C8B-B14F-4D97-AF65-F5344CB8AC3E}">
        <p14:creationId xmlns:p14="http://schemas.microsoft.com/office/powerpoint/2010/main" val="3038571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0A333-2271-4B78-8121-C8B18EA264DF}"/>
              </a:ext>
            </a:extLst>
          </p:cNvPr>
          <p:cNvSpPr>
            <a:spLocks noGrp="1"/>
          </p:cNvSpPr>
          <p:nvPr>
            <p:ph type="title"/>
          </p:nvPr>
        </p:nvSpPr>
        <p:spPr/>
        <p:txBody>
          <a:bodyPr/>
          <a:lstStyle/>
          <a:p>
            <a:r>
              <a:rPr lang="en-US" dirty="0"/>
              <a:t>SharePoint Framework platform</a:t>
            </a:r>
          </a:p>
        </p:txBody>
      </p:sp>
      <p:grpSp>
        <p:nvGrpSpPr>
          <p:cNvPr id="30" name="Group 29">
            <a:extLst>
              <a:ext uri="{FF2B5EF4-FFF2-40B4-BE49-F238E27FC236}">
                <a16:creationId xmlns:a16="http://schemas.microsoft.com/office/drawing/2014/main" id="{A5F1B137-6B19-4837-A595-960377DB6CFF}"/>
              </a:ext>
            </a:extLst>
          </p:cNvPr>
          <p:cNvGrpSpPr/>
          <p:nvPr/>
        </p:nvGrpSpPr>
        <p:grpSpPr>
          <a:xfrm>
            <a:off x="6472580" y="1881887"/>
            <a:ext cx="2568025" cy="3977267"/>
            <a:chOff x="6472580" y="1881887"/>
            <a:chExt cx="2568025" cy="3977267"/>
          </a:xfrm>
        </p:grpSpPr>
        <p:grpSp>
          <p:nvGrpSpPr>
            <p:cNvPr id="20" name="Developers group" descr="Code for Developers.">
              <a:extLst>
                <a:ext uri="{FF2B5EF4-FFF2-40B4-BE49-F238E27FC236}">
                  <a16:creationId xmlns:a16="http://schemas.microsoft.com/office/drawing/2014/main" id="{C4753218-51B6-4D00-93F1-65651FDE4661}"/>
                </a:ext>
              </a:extLst>
            </p:cNvPr>
            <p:cNvGrpSpPr/>
            <p:nvPr/>
          </p:nvGrpSpPr>
          <p:grpSpPr>
            <a:xfrm>
              <a:off x="6472580" y="1881887"/>
              <a:ext cx="2568025" cy="3977267"/>
              <a:chOff x="489277" y="1626801"/>
              <a:chExt cx="3383435" cy="4773999"/>
            </a:xfrm>
          </p:grpSpPr>
          <p:sp>
            <p:nvSpPr>
              <p:cNvPr id="21" name="Rectangle 20">
                <a:extLst>
                  <a:ext uri="{FF2B5EF4-FFF2-40B4-BE49-F238E27FC236}">
                    <a16:creationId xmlns:a16="http://schemas.microsoft.com/office/drawing/2014/main" id="{A0AE4162-73B8-476A-ADDD-B203950913DA}"/>
                  </a:ext>
                </a:extLst>
              </p:cNvPr>
              <p:cNvSpPr/>
              <p:nvPr/>
            </p:nvSpPr>
            <p:spPr>
              <a:xfrm>
                <a:off x="489277" y="1626801"/>
                <a:ext cx="3383435" cy="4773999"/>
              </a:xfrm>
              <a:prstGeom prst="rect">
                <a:avLst/>
              </a:prstGeom>
              <a:solidFill>
                <a:schemeClr val="bg1"/>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a:solidFill>
                    <a:srgbClr val="FFFFFF"/>
                  </a:solidFill>
                  <a:latin typeface="Segoe UI"/>
                </a:endParaRPr>
              </a:p>
            </p:txBody>
          </p:sp>
          <p:sp>
            <p:nvSpPr>
              <p:cNvPr id="22" name="TextBox 21">
                <a:extLst>
                  <a:ext uri="{FF2B5EF4-FFF2-40B4-BE49-F238E27FC236}">
                    <a16:creationId xmlns:a16="http://schemas.microsoft.com/office/drawing/2014/main" id="{E932DD5A-000F-49DE-B334-4C57DF0120F2}"/>
                  </a:ext>
                </a:extLst>
              </p:cNvPr>
              <p:cNvSpPr txBox="1"/>
              <p:nvPr/>
            </p:nvSpPr>
            <p:spPr>
              <a:xfrm>
                <a:off x="600043" y="1780150"/>
                <a:ext cx="3272669" cy="487649"/>
              </a:xfrm>
              <a:prstGeom prst="rect">
                <a:avLst/>
              </a:prstGeom>
              <a:noFill/>
            </p:spPr>
            <p:txBody>
              <a:bodyPr wrap="square" rtlCol="0">
                <a:spAutoFit/>
              </a:bodyPr>
              <a:lstStyle/>
              <a:p>
                <a:pPr algn="ctr" defTabSz="932563">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Teams Tabs</a:t>
                </a:r>
                <a:endParaRPr lang="en-US" sz="2040" dirty="0">
                  <a:solidFill>
                    <a:srgbClr val="E6E6E6">
                      <a:lumMod val="50000"/>
                    </a:srgbClr>
                  </a:solidFill>
                  <a:latin typeface="Segoe UI"/>
                  <a:cs typeface="Segoe UI Semibold" panose="020B0502040204020203" pitchFamily="34" charset="0"/>
                </a:endParaRPr>
              </a:p>
            </p:txBody>
          </p:sp>
        </p:grpSp>
        <p:pic>
          <p:nvPicPr>
            <p:cNvPr id="29" name="Picture 28">
              <a:extLst>
                <a:ext uri="{FF2B5EF4-FFF2-40B4-BE49-F238E27FC236}">
                  <a16:creationId xmlns:a16="http://schemas.microsoft.com/office/drawing/2014/main" id="{714D06C6-5876-4600-A700-A72A09EDEF7E}"/>
                </a:ext>
              </a:extLst>
            </p:cNvPr>
            <p:cNvPicPr>
              <a:picLocks noChangeAspect="1"/>
            </p:cNvPicPr>
            <p:nvPr/>
          </p:nvPicPr>
          <p:blipFill>
            <a:blip r:embed="rId2"/>
            <a:stretch>
              <a:fillRect/>
            </a:stretch>
          </p:blipFill>
          <p:spPr>
            <a:xfrm>
              <a:off x="6736268" y="2666258"/>
              <a:ext cx="2040649" cy="2042931"/>
            </a:xfrm>
            <a:prstGeom prst="rect">
              <a:avLst/>
            </a:prstGeom>
            <a:ln>
              <a:solidFill>
                <a:schemeClr val="bg1">
                  <a:lumMod val="85000"/>
                </a:schemeClr>
              </a:solidFill>
            </a:ln>
          </p:spPr>
        </p:pic>
      </p:grpSp>
      <p:grpSp>
        <p:nvGrpSpPr>
          <p:cNvPr id="12" name="Group 11">
            <a:extLst>
              <a:ext uri="{FF2B5EF4-FFF2-40B4-BE49-F238E27FC236}">
                <a16:creationId xmlns:a16="http://schemas.microsoft.com/office/drawing/2014/main" id="{B2EE137D-990C-422E-91CB-3F46068AD1A9}"/>
              </a:ext>
            </a:extLst>
          </p:cNvPr>
          <p:cNvGrpSpPr/>
          <p:nvPr/>
        </p:nvGrpSpPr>
        <p:grpSpPr>
          <a:xfrm>
            <a:off x="3514860" y="1810510"/>
            <a:ext cx="2568025" cy="3977267"/>
            <a:chOff x="3514860" y="1810510"/>
            <a:chExt cx="2568025" cy="3977267"/>
          </a:xfrm>
        </p:grpSpPr>
        <p:grpSp>
          <p:nvGrpSpPr>
            <p:cNvPr id="17" name="Developers group" descr="Code for Developers.">
              <a:extLst>
                <a:ext uri="{FF2B5EF4-FFF2-40B4-BE49-F238E27FC236}">
                  <a16:creationId xmlns:a16="http://schemas.microsoft.com/office/drawing/2014/main" id="{6A30ACBA-FD57-44CF-8A57-66CDA73A5BBB}"/>
                </a:ext>
              </a:extLst>
            </p:cNvPr>
            <p:cNvGrpSpPr/>
            <p:nvPr/>
          </p:nvGrpSpPr>
          <p:grpSpPr>
            <a:xfrm>
              <a:off x="3514860" y="1810510"/>
              <a:ext cx="2568025" cy="3977267"/>
              <a:chOff x="489277" y="1626801"/>
              <a:chExt cx="3383435" cy="4773999"/>
            </a:xfrm>
          </p:grpSpPr>
          <p:sp>
            <p:nvSpPr>
              <p:cNvPr id="18" name="Rectangle 17">
                <a:extLst>
                  <a:ext uri="{FF2B5EF4-FFF2-40B4-BE49-F238E27FC236}">
                    <a16:creationId xmlns:a16="http://schemas.microsoft.com/office/drawing/2014/main" id="{DC94AB59-43B6-4B7E-88AA-B8E2C1DE7E8C}"/>
                  </a:ext>
                </a:extLst>
              </p:cNvPr>
              <p:cNvSpPr/>
              <p:nvPr/>
            </p:nvSpPr>
            <p:spPr>
              <a:xfrm>
                <a:off x="489277" y="1626801"/>
                <a:ext cx="3383435" cy="4773999"/>
              </a:xfrm>
              <a:prstGeom prst="rect">
                <a:avLst/>
              </a:prstGeom>
              <a:solidFill>
                <a:schemeClr val="bg1"/>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a:solidFill>
                    <a:srgbClr val="FFFFFF"/>
                  </a:solidFill>
                  <a:latin typeface="Segoe UI"/>
                </a:endParaRPr>
              </a:p>
            </p:txBody>
          </p:sp>
          <p:sp>
            <p:nvSpPr>
              <p:cNvPr id="19" name="TextBox 18">
                <a:extLst>
                  <a:ext uri="{FF2B5EF4-FFF2-40B4-BE49-F238E27FC236}">
                    <a16:creationId xmlns:a16="http://schemas.microsoft.com/office/drawing/2014/main" id="{574CDAE8-B55A-4AFB-B04C-720E114888A2}"/>
                  </a:ext>
                </a:extLst>
              </p:cNvPr>
              <p:cNvSpPr txBox="1"/>
              <p:nvPr/>
            </p:nvSpPr>
            <p:spPr>
              <a:xfrm>
                <a:off x="600043" y="1780150"/>
                <a:ext cx="3272669" cy="1312943"/>
              </a:xfrm>
              <a:prstGeom prst="rect">
                <a:avLst/>
              </a:prstGeom>
              <a:noFill/>
            </p:spPr>
            <p:txBody>
              <a:bodyPr wrap="square" rtlCol="0">
                <a:spAutoFit/>
              </a:bodyPr>
              <a:lstStyle/>
              <a:p>
                <a:pPr algn="ctr" defTabSz="932563">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App pages</a:t>
                </a:r>
                <a:endParaRPr lang="en-US" sz="204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a:p>
                <a:pPr algn="ctr" defTabSz="932563">
                  <a:spcAft>
                    <a:spcPts val="612"/>
                  </a:spcAft>
                  <a:defRPr/>
                </a:pPr>
                <a:endParaRPr lang="en-US" sz="1428" dirty="0">
                  <a:solidFill>
                    <a:srgbClr val="E6E6E6">
                      <a:lumMod val="50000"/>
                    </a:srgbClr>
                  </a:solidFill>
                  <a:latin typeface="Segoe UI"/>
                  <a:cs typeface="Segoe UI Semibold" panose="020B0502040204020203" pitchFamily="34" charset="0"/>
                </a:endParaRPr>
              </a:p>
              <a:p>
                <a:pPr defTabSz="932563">
                  <a:spcAft>
                    <a:spcPts val="612"/>
                  </a:spcAft>
                  <a:defRPr/>
                </a:pPr>
                <a:endParaRPr lang="en-US" sz="2040" dirty="0">
                  <a:solidFill>
                    <a:srgbClr val="E6E6E6">
                      <a:lumMod val="50000"/>
                    </a:srgbClr>
                  </a:solidFill>
                  <a:latin typeface="Segoe UI"/>
                  <a:cs typeface="Segoe UI Semibold" panose="020B0502040204020203" pitchFamily="34" charset="0"/>
                </a:endParaRPr>
              </a:p>
            </p:txBody>
          </p:sp>
        </p:grpSp>
        <p:pic>
          <p:nvPicPr>
            <p:cNvPr id="4" name="Picture 3">
              <a:extLst>
                <a:ext uri="{FF2B5EF4-FFF2-40B4-BE49-F238E27FC236}">
                  <a16:creationId xmlns:a16="http://schemas.microsoft.com/office/drawing/2014/main" id="{C3003A9D-CBA1-442E-A51D-37E13247EE7F}"/>
                </a:ext>
              </a:extLst>
            </p:cNvPr>
            <p:cNvPicPr>
              <a:picLocks noChangeAspect="1"/>
            </p:cNvPicPr>
            <p:nvPr/>
          </p:nvPicPr>
          <p:blipFill>
            <a:blip r:embed="rId3"/>
            <a:stretch>
              <a:fillRect/>
            </a:stretch>
          </p:blipFill>
          <p:spPr>
            <a:xfrm>
              <a:off x="3920355" y="2666258"/>
              <a:ext cx="1841105" cy="2872124"/>
            </a:xfrm>
            <a:prstGeom prst="rect">
              <a:avLst/>
            </a:prstGeom>
          </p:spPr>
        </p:pic>
      </p:grpSp>
      <p:grpSp>
        <p:nvGrpSpPr>
          <p:cNvPr id="11" name="Group 10">
            <a:extLst>
              <a:ext uri="{FF2B5EF4-FFF2-40B4-BE49-F238E27FC236}">
                <a16:creationId xmlns:a16="http://schemas.microsoft.com/office/drawing/2014/main" id="{376CC93A-246B-4336-89D2-7FF8B6EB37FC}"/>
              </a:ext>
            </a:extLst>
          </p:cNvPr>
          <p:cNvGrpSpPr/>
          <p:nvPr/>
        </p:nvGrpSpPr>
        <p:grpSpPr>
          <a:xfrm>
            <a:off x="557140" y="1810510"/>
            <a:ext cx="2568025" cy="3977267"/>
            <a:chOff x="557140" y="1810510"/>
            <a:chExt cx="2568025" cy="3977267"/>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557140" y="1810510"/>
              <a:ext cx="2568025" cy="3977267"/>
              <a:chOff x="489277" y="1626801"/>
              <a:chExt cx="3383435" cy="4773999"/>
            </a:xfrm>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1"/>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600043" y="1780150"/>
                <a:ext cx="3272669" cy="1170297"/>
              </a:xfrm>
              <a:prstGeom prst="rect">
                <a:avLst/>
              </a:prstGeom>
              <a:noFill/>
            </p:spPr>
            <p:txBody>
              <a:bodyPr wrap="square" rtlCol="0">
                <a:spAutoFit/>
              </a:bodyPr>
              <a:lstStyle/>
              <a:p>
                <a:pPr algn="ctr" defTabSz="932563">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Web Parts</a:t>
                </a:r>
                <a:endParaRPr lang="en-US" sz="204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a:p>
                <a:pPr algn="ctr" defTabSz="932563">
                  <a:spcAft>
                    <a:spcPts val="612"/>
                  </a:spcAft>
                  <a:defRPr/>
                </a:pPr>
                <a:endParaRPr lang="en-US" sz="1428" dirty="0">
                  <a:solidFill>
                    <a:srgbClr val="E6E6E6">
                      <a:lumMod val="50000"/>
                    </a:srgbClr>
                  </a:solidFill>
                  <a:latin typeface="Segoe UI"/>
                  <a:cs typeface="Segoe UI Semibold" panose="020B0502040204020203" pitchFamily="34" charset="0"/>
                </a:endParaRPr>
              </a:p>
              <a:p>
                <a:pPr defTabSz="932563">
                  <a:spcAft>
                    <a:spcPts val="612"/>
                  </a:spcAft>
                  <a:defRPr/>
                </a:pPr>
                <a:endParaRPr lang="en-US" sz="2040" dirty="0">
                  <a:solidFill>
                    <a:srgbClr val="E6E6E6">
                      <a:lumMod val="50000"/>
                    </a:srgbClr>
                  </a:solidFill>
                  <a:latin typeface="Segoe UI"/>
                  <a:cs typeface="Segoe UI Semibold" panose="020B0502040204020203" pitchFamily="34" charset="0"/>
                </a:endParaRPr>
              </a:p>
            </p:txBody>
          </p:sp>
        </p:grpSp>
        <p:pic>
          <p:nvPicPr>
            <p:cNvPr id="8" name="Picture 7">
              <a:extLst>
                <a:ext uri="{FF2B5EF4-FFF2-40B4-BE49-F238E27FC236}">
                  <a16:creationId xmlns:a16="http://schemas.microsoft.com/office/drawing/2014/main" id="{E670EB66-D946-40A9-8195-3F464D366F97}"/>
                </a:ext>
              </a:extLst>
            </p:cNvPr>
            <p:cNvPicPr>
              <a:picLocks noChangeAspect="1"/>
            </p:cNvPicPr>
            <p:nvPr/>
          </p:nvPicPr>
          <p:blipFill>
            <a:blip r:embed="rId4"/>
            <a:stretch>
              <a:fillRect/>
            </a:stretch>
          </p:blipFill>
          <p:spPr>
            <a:xfrm>
              <a:off x="813184" y="2666258"/>
              <a:ext cx="2140008" cy="1990309"/>
            </a:xfrm>
            <a:prstGeom prst="rect">
              <a:avLst/>
            </a:prstGeom>
          </p:spPr>
        </p:pic>
      </p:grpSp>
      <p:grpSp>
        <p:nvGrpSpPr>
          <p:cNvPr id="13" name="Group 12">
            <a:extLst>
              <a:ext uri="{FF2B5EF4-FFF2-40B4-BE49-F238E27FC236}">
                <a16:creationId xmlns:a16="http://schemas.microsoft.com/office/drawing/2014/main" id="{FE3FB0AA-8C0D-42FA-94AF-FB9F9B44750C}"/>
              </a:ext>
            </a:extLst>
          </p:cNvPr>
          <p:cNvGrpSpPr/>
          <p:nvPr/>
        </p:nvGrpSpPr>
        <p:grpSpPr>
          <a:xfrm>
            <a:off x="9430300" y="1881886"/>
            <a:ext cx="2568025" cy="3977267"/>
            <a:chOff x="9430300" y="1881886"/>
            <a:chExt cx="2568025" cy="3977267"/>
          </a:xfrm>
        </p:grpSpPr>
        <p:grpSp>
          <p:nvGrpSpPr>
            <p:cNvPr id="31" name="Group 30">
              <a:extLst>
                <a:ext uri="{FF2B5EF4-FFF2-40B4-BE49-F238E27FC236}">
                  <a16:creationId xmlns:a16="http://schemas.microsoft.com/office/drawing/2014/main" id="{9D3B75AD-EF00-476F-B9FD-72BE2E638615}"/>
                </a:ext>
              </a:extLst>
            </p:cNvPr>
            <p:cNvGrpSpPr/>
            <p:nvPr/>
          </p:nvGrpSpPr>
          <p:grpSpPr>
            <a:xfrm>
              <a:off x="9430300" y="1881886"/>
              <a:ext cx="2568025" cy="3977267"/>
              <a:chOff x="9430300" y="1881886"/>
              <a:chExt cx="2568025" cy="3977267"/>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9430300" y="1881886"/>
                <a:ext cx="2568025" cy="3977267"/>
                <a:chOff x="489277" y="1626801"/>
                <a:chExt cx="3383435" cy="4773999"/>
              </a:xfrm>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1"/>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600043" y="1780150"/>
                  <a:ext cx="3272669" cy="487649"/>
                </a:xfrm>
                <a:prstGeom prst="rect">
                  <a:avLst/>
                </a:prstGeom>
                <a:noFill/>
              </p:spPr>
              <p:txBody>
                <a:bodyPr wrap="square" rtlCol="0">
                  <a:spAutoFit/>
                </a:bodyPr>
                <a:lstStyle/>
                <a:p>
                  <a:pPr algn="ctr" defTabSz="932563">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Office add-ins</a:t>
                  </a:r>
                  <a:endParaRPr lang="en-US" sz="2040" dirty="0">
                    <a:solidFill>
                      <a:srgbClr val="E6E6E6">
                        <a:lumMod val="50000"/>
                      </a:srgbClr>
                    </a:solidFill>
                    <a:latin typeface="Segoe UI"/>
                    <a:cs typeface="Segoe UI Semibold" panose="020B0502040204020203" pitchFamily="34" charset="0"/>
                  </a:endParaRPr>
                </a:p>
              </p:txBody>
            </p:sp>
          </p:grpSp>
          <p:pic>
            <p:nvPicPr>
              <p:cNvPr id="3" name="Picture 2">
                <a:extLst>
                  <a:ext uri="{FF2B5EF4-FFF2-40B4-BE49-F238E27FC236}">
                    <a16:creationId xmlns:a16="http://schemas.microsoft.com/office/drawing/2014/main" id="{60F5C1A8-E671-42AD-9D06-974EB128E37E}"/>
                  </a:ext>
                </a:extLst>
              </p:cNvPr>
              <p:cNvPicPr>
                <a:picLocks noChangeAspect="1"/>
              </p:cNvPicPr>
              <p:nvPr/>
            </p:nvPicPr>
            <p:blipFill>
              <a:blip r:embed="rId5"/>
              <a:stretch>
                <a:fillRect/>
              </a:stretch>
            </p:blipFill>
            <p:spPr>
              <a:xfrm>
                <a:off x="9619419" y="2667083"/>
                <a:ext cx="1942464" cy="1172507"/>
              </a:xfrm>
              <a:prstGeom prst="rect">
                <a:avLst/>
              </a:prstGeom>
            </p:spPr>
          </p:pic>
        </p:grpSp>
        <p:pic>
          <p:nvPicPr>
            <p:cNvPr id="10" name="Picture 9">
              <a:extLst>
                <a:ext uri="{FF2B5EF4-FFF2-40B4-BE49-F238E27FC236}">
                  <a16:creationId xmlns:a16="http://schemas.microsoft.com/office/drawing/2014/main" id="{5B676EBA-839A-4D42-9E70-337185441A27}"/>
                </a:ext>
              </a:extLst>
            </p:cNvPr>
            <p:cNvPicPr>
              <a:picLocks noChangeAspect="1"/>
            </p:cNvPicPr>
            <p:nvPr/>
          </p:nvPicPr>
          <p:blipFill>
            <a:blip r:embed="rId6"/>
            <a:stretch>
              <a:fillRect/>
            </a:stretch>
          </p:blipFill>
          <p:spPr>
            <a:xfrm>
              <a:off x="9931746" y="3743443"/>
              <a:ext cx="1932599" cy="1170533"/>
            </a:xfrm>
            <a:prstGeom prst="rect">
              <a:avLst/>
            </a:prstGeom>
          </p:spPr>
        </p:pic>
      </p:grpSp>
    </p:spTree>
    <p:extLst>
      <p:ext uri="{BB962C8B-B14F-4D97-AF65-F5344CB8AC3E}">
        <p14:creationId xmlns:p14="http://schemas.microsoft.com/office/powerpoint/2010/main" val="393100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5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0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351155" y="1384182"/>
            <a:ext cx="11563350" cy="5332176"/>
          </a:xfrm>
        </p:spPr>
        <p:txBody>
          <a:bodyPr vert="horz" wrap="square" lIns="0" tIns="0" rIns="0" bIns="0" rtlCol="0" anchor="t">
            <a:noAutofit/>
          </a:bodyPr>
          <a:lstStyle/>
          <a:p>
            <a:pPr>
              <a:lnSpc>
                <a:spcPct val="100000"/>
              </a:lnSpc>
            </a:pPr>
            <a:r>
              <a:rPr lang="en-US" sz="1600" dirty="0">
                <a:hlinkClick r:id="rId3"/>
              </a:rPr>
              <a:t>1.9.1 Release notes</a:t>
            </a:r>
            <a:r>
              <a:rPr lang="en-US" sz="1600" dirty="0"/>
              <a:t> - 14th of August 2019</a:t>
            </a:r>
          </a:p>
          <a:p>
            <a:pPr>
              <a:lnSpc>
                <a:spcPct val="100000"/>
              </a:lnSpc>
            </a:pPr>
            <a:r>
              <a:rPr lang="en-US" sz="1600" dirty="0">
                <a:hlinkClick r:id="rId4"/>
              </a:rPr>
              <a:t>1.8 Release notes</a:t>
            </a:r>
            <a:r>
              <a:rPr lang="en-US" sz="1600" dirty="0"/>
              <a:t> - 8th of March 2019</a:t>
            </a:r>
          </a:p>
          <a:p>
            <a:pPr>
              <a:lnSpc>
                <a:spcPct val="100000"/>
              </a:lnSpc>
            </a:pPr>
            <a:r>
              <a:rPr lang="en-US" sz="1600" dirty="0">
                <a:hlinkClick r:id="rId5"/>
              </a:rPr>
              <a:t>1.7 Release notes</a:t>
            </a:r>
            <a:r>
              <a:rPr lang="en-US" sz="1600" dirty="0"/>
              <a:t> - 8th of November 2018</a:t>
            </a:r>
          </a:p>
          <a:p>
            <a:pPr>
              <a:lnSpc>
                <a:spcPct val="100000"/>
              </a:lnSpc>
            </a:pPr>
            <a:r>
              <a:rPr lang="en-US" sz="1600" dirty="0">
                <a:hlinkClick r:id="rId6"/>
              </a:rPr>
              <a:t>1.6 Release notes</a:t>
            </a:r>
            <a:r>
              <a:rPr lang="en-US" sz="1600" dirty="0"/>
              <a:t> - 5th of September 2018</a:t>
            </a:r>
          </a:p>
          <a:p>
            <a:pPr>
              <a:lnSpc>
                <a:spcPct val="100000"/>
              </a:lnSpc>
            </a:pPr>
            <a:r>
              <a:rPr lang="en-US" sz="1600" dirty="0">
                <a:hlinkClick r:id="rId7"/>
              </a:rPr>
              <a:t>1.5.1 Release notes</a:t>
            </a:r>
            <a:r>
              <a:rPr lang="en-US" sz="1600" dirty="0"/>
              <a:t> - 25th of June 2018</a:t>
            </a:r>
          </a:p>
          <a:p>
            <a:pPr>
              <a:lnSpc>
                <a:spcPct val="100000"/>
              </a:lnSpc>
            </a:pPr>
            <a:r>
              <a:rPr lang="en-US" sz="1600" dirty="0">
                <a:hlinkClick r:id="rId8"/>
              </a:rPr>
              <a:t>1.5 Release notes</a:t>
            </a:r>
            <a:r>
              <a:rPr lang="en-US" sz="1600" dirty="0"/>
              <a:t> - 5th of June 2018</a:t>
            </a:r>
          </a:p>
          <a:p>
            <a:pPr>
              <a:lnSpc>
                <a:spcPct val="100000"/>
              </a:lnSpc>
            </a:pPr>
            <a:r>
              <a:rPr lang="en-US" sz="1600" dirty="0">
                <a:hlinkClick r:id="rId9"/>
              </a:rPr>
              <a:t>1.4.1 Release notes</a:t>
            </a:r>
            <a:r>
              <a:rPr lang="en-US" sz="1600" dirty="0"/>
              <a:t> - 15th of February 2018</a:t>
            </a:r>
          </a:p>
          <a:p>
            <a:pPr>
              <a:lnSpc>
                <a:spcPct val="100000"/>
              </a:lnSpc>
            </a:pPr>
            <a:r>
              <a:rPr lang="en-US" sz="1600" dirty="0">
                <a:hlinkClick r:id="rId10"/>
              </a:rPr>
              <a:t>1.4 Release notes</a:t>
            </a:r>
            <a:r>
              <a:rPr lang="en-US" sz="1600" dirty="0"/>
              <a:t> - 7th of December 2017</a:t>
            </a:r>
          </a:p>
          <a:p>
            <a:pPr>
              <a:lnSpc>
                <a:spcPct val="100000"/>
              </a:lnSpc>
            </a:pPr>
            <a:r>
              <a:rPr lang="en-US" sz="1600" dirty="0">
                <a:hlinkClick r:id="rId11"/>
              </a:rPr>
              <a:t>1.0 (GA) Release notes</a:t>
            </a:r>
            <a:r>
              <a:rPr lang="en-US" sz="1600" dirty="0"/>
              <a:t> - 23rd of February 2017</a:t>
            </a:r>
          </a:p>
          <a:p>
            <a:pPr>
              <a:lnSpc>
                <a:spcPct val="100000"/>
              </a:lnSpc>
            </a:pPr>
            <a:r>
              <a:rPr lang="en-US" sz="1600" dirty="0"/>
              <a:t>Roadmap :_ </a:t>
            </a:r>
            <a:r>
              <a:rPr lang="en-US" sz="1600" dirty="0">
                <a:hlinkClick r:id="rId12"/>
              </a:rPr>
              <a:t>https://docs.microsoft.com/en-us/sharepoint/dev/spfx/roadmap</a:t>
            </a:r>
            <a:endParaRPr lang="en-US" sz="1600" dirty="0"/>
          </a:p>
          <a:p>
            <a:pPr>
              <a:lnSpc>
                <a:spcPct val="100000"/>
              </a:lnSpc>
            </a:pPr>
            <a:endParaRPr lang="en-US" sz="1600" dirty="0"/>
          </a:p>
          <a:p>
            <a:pPr>
              <a:lnSpc>
                <a:spcPct val="100000"/>
              </a:lnSpc>
            </a:pPr>
            <a:endParaRPr lang="en-US" sz="1600" dirty="0"/>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cs typeface="Segoe UI"/>
              </a:rPr>
              <a:t>Release Notes</a:t>
            </a:r>
          </a:p>
        </p:txBody>
      </p:sp>
    </p:spTree>
    <p:extLst>
      <p:ext uri="{BB962C8B-B14F-4D97-AF65-F5344CB8AC3E}">
        <p14:creationId xmlns:p14="http://schemas.microsoft.com/office/powerpoint/2010/main" val="23490704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cs typeface="Segoe UI"/>
              </a:rPr>
              <a:t>Version 1.8 and 1.9.1 (Major Features)	</a:t>
            </a:r>
          </a:p>
        </p:txBody>
      </p:sp>
      <p:graphicFrame>
        <p:nvGraphicFramePr>
          <p:cNvPr id="3" name="Diagram 2">
            <a:extLst>
              <a:ext uri="{FF2B5EF4-FFF2-40B4-BE49-F238E27FC236}">
                <a16:creationId xmlns:a16="http://schemas.microsoft.com/office/drawing/2014/main" id="{401FB447-6F3E-489A-A4DD-F529BAA6BDE5}"/>
              </a:ext>
            </a:extLst>
          </p:cNvPr>
          <p:cNvGraphicFramePr/>
          <p:nvPr>
            <p:extLst>
              <p:ext uri="{D42A27DB-BD31-4B8C-83A1-F6EECF244321}">
                <p14:modId xmlns:p14="http://schemas.microsoft.com/office/powerpoint/2010/main" val="2157086402"/>
              </p:ext>
            </p:extLst>
          </p:nvPr>
        </p:nvGraphicFramePr>
        <p:xfrm>
          <a:off x="2072746" y="1203325"/>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29930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4975" y="1559442"/>
            <a:ext cx="5241206" cy="5332176"/>
          </a:xfrm>
        </p:spPr>
        <p:txBody>
          <a:bodyPr vert="horz" wrap="square" lIns="0" tIns="0" rIns="0" bIns="0" rtlCol="0" anchor="t">
            <a:noAutofit/>
          </a:bodyPr>
          <a:lstStyle/>
          <a:p>
            <a:r>
              <a:rPr lang="en-US" dirty="0"/>
              <a:t>A Full Modern Page with preconfigured application content and no authoring experience – only optional configuration</a:t>
            </a:r>
          </a:p>
          <a:p>
            <a:r>
              <a:rPr lang="en-US" dirty="0"/>
              <a:t>Created as part of the “new page” flow or viewed using a query string driven _Layouts page.</a:t>
            </a:r>
          </a:p>
          <a:p>
            <a:r>
              <a:rPr lang="en-US" dirty="0"/>
              <a:t>Uses the same “chrome” as other pages in the site</a:t>
            </a:r>
          </a:p>
          <a:p>
            <a:r>
              <a:rPr lang="en-US" dirty="0"/>
              <a:t>Supports all the same extensions as authored pages</a:t>
            </a: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cs typeface="Segoe UI"/>
              </a:rPr>
              <a:t>App Pages</a:t>
            </a:r>
          </a:p>
        </p:txBody>
      </p:sp>
      <p:grpSp>
        <p:nvGrpSpPr>
          <p:cNvPr id="6" name="Group 5">
            <a:extLst>
              <a:ext uri="{FF2B5EF4-FFF2-40B4-BE49-F238E27FC236}">
                <a16:creationId xmlns:a16="http://schemas.microsoft.com/office/drawing/2014/main" id="{F13DCF66-BE88-4D25-BB20-7CF5C6C4E072}"/>
              </a:ext>
            </a:extLst>
          </p:cNvPr>
          <p:cNvGrpSpPr/>
          <p:nvPr/>
        </p:nvGrpSpPr>
        <p:grpSpPr>
          <a:xfrm>
            <a:off x="7069221" y="1043459"/>
            <a:ext cx="4449269" cy="5150864"/>
            <a:chOff x="3514860" y="1810510"/>
            <a:chExt cx="2568025" cy="3977267"/>
          </a:xfrm>
        </p:grpSpPr>
        <p:grpSp>
          <p:nvGrpSpPr>
            <p:cNvPr id="7" name="Developers group" descr="Code for Developers.">
              <a:extLst>
                <a:ext uri="{FF2B5EF4-FFF2-40B4-BE49-F238E27FC236}">
                  <a16:creationId xmlns:a16="http://schemas.microsoft.com/office/drawing/2014/main" id="{63656D82-7396-4E4D-B9BD-1DD851BB493E}"/>
                </a:ext>
              </a:extLst>
            </p:cNvPr>
            <p:cNvGrpSpPr/>
            <p:nvPr/>
          </p:nvGrpSpPr>
          <p:grpSpPr>
            <a:xfrm>
              <a:off x="3514860" y="1810510"/>
              <a:ext cx="2568025" cy="3977267"/>
              <a:chOff x="489277" y="1626801"/>
              <a:chExt cx="3383435" cy="4773999"/>
            </a:xfrm>
          </p:grpSpPr>
          <p:sp>
            <p:nvSpPr>
              <p:cNvPr id="9" name="Rectangle 8">
                <a:extLst>
                  <a:ext uri="{FF2B5EF4-FFF2-40B4-BE49-F238E27FC236}">
                    <a16:creationId xmlns:a16="http://schemas.microsoft.com/office/drawing/2014/main" id="{F778010B-1D5E-40B0-AE1C-3FF58F9CE764}"/>
                  </a:ext>
                </a:extLst>
              </p:cNvPr>
              <p:cNvSpPr/>
              <p:nvPr/>
            </p:nvSpPr>
            <p:spPr>
              <a:xfrm>
                <a:off x="489277" y="1626801"/>
                <a:ext cx="3383435" cy="4773999"/>
              </a:xfrm>
              <a:prstGeom prst="rect">
                <a:avLst/>
              </a:prstGeom>
              <a:solidFill>
                <a:schemeClr val="bg1"/>
              </a:solidFill>
              <a:ln>
                <a:noFill/>
              </a:ln>
              <a:effectLst>
                <a:outerShdw blurRad="101600" dist="38100" dir="5400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a:solidFill>
                    <a:srgbClr val="FFFFFF"/>
                  </a:solidFill>
                  <a:latin typeface="Segoe UI"/>
                </a:endParaRPr>
              </a:p>
            </p:txBody>
          </p:sp>
          <p:sp>
            <p:nvSpPr>
              <p:cNvPr id="11" name="TextBox 10">
                <a:extLst>
                  <a:ext uri="{FF2B5EF4-FFF2-40B4-BE49-F238E27FC236}">
                    <a16:creationId xmlns:a16="http://schemas.microsoft.com/office/drawing/2014/main" id="{29349380-B344-4F56-B8D8-6B3C73884B21}"/>
                  </a:ext>
                </a:extLst>
              </p:cNvPr>
              <p:cNvSpPr txBox="1"/>
              <p:nvPr/>
            </p:nvSpPr>
            <p:spPr>
              <a:xfrm>
                <a:off x="600043" y="1780150"/>
                <a:ext cx="3272669" cy="1312943"/>
              </a:xfrm>
              <a:prstGeom prst="rect">
                <a:avLst/>
              </a:prstGeom>
              <a:noFill/>
            </p:spPr>
            <p:txBody>
              <a:bodyPr wrap="square" rtlCol="0">
                <a:spAutoFit/>
              </a:bodyPr>
              <a:lstStyle/>
              <a:p>
                <a:pPr algn="ctr" defTabSz="932563">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App pages</a:t>
                </a:r>
                <a:endParaRPr lang="en-US" sz="204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a:p>
                <a:pPr algn="ctr" defTabSz="932563">
                  <a:spcAft>
                    <a:spcPts val="612"/>
                  </a:spcAft>
                  <a:defRPr/>
                </a:pPr>
                <a:endParaRPr lang="en-US" sz="1428" dirty="0">
                  <a:solidFill>
                    <a:srgbClr val="E6E6E6">
                      <a:lumMod val="50000"/>
                    </a:srgbClr>
                  </a:solidFill>
                  <a:latin typeface="Segoe UI"/>
                  <a:cs typeface="Segoe UI Semibold" panose="020B0502040204020203" pitchFamily="34" charset="0"/>
                </a:endParaRPr>
              </a:p>
              <a:p>
                <a:pPr defTabSz="932563">
                  <a:spcAft>
                    <a:spcPts val="612"/>
                  </a:spcAft>
                  <a:defRPr/>
                </a:pPr>
                <a:endParaRPr lang="en-US" sz="2040" dirty="0">
                  <a:solidFill>
                    <a:srgbClr val="E6E6E6">
                      <a:lumMod val="50000"/>
                    </a:srgbClr>
                  </a:solidFill>
                  <a:latin typeface="Segoe UI"/>
                  <a:cs typeface="Segoe UI Semibold" panose="020B0502040204020203" pitchFamily="34" charset="0"/>
                </a:endParaRPr>
              </a:p>
            </p:txBody>
          </p:sp>
        </p:grpSp>
        <p:pic>
          <p:nvPicPr>
            <p:cNvPr id="8" name="Picture 7">
              <a:extLst>
                <a:ext uri="{FF2B5EF4-FFF2-40B4-BE49-F238E27FC236}">
                  <a16:creationId xmlns:a16="http://schemas.microsoft.com/office/drawing/2014/main" id="{F46247F0-0EF1-40FB-8EED-B5C516F4DD3E}"/>
                </a:ext>
              </a:extLst>
            </p:cNvPr>
            <p:cNvPicPr>
              <a:picLocks noChangeAspect="1"/>
            </p:cNvPicPr>
            <p:nvPr/>
          </p:nvPicPr>
          <p:blipFill>
            <a:blip r:embed="rId3"/>
            <a:stretch>
              <a:fillRect/>
            </a:stretch>
          </p:blipFill>
          <p:spPr>
            <a:xfrm>
              <a:off x="3920355" y="2666258"/>
              <a:ext cx="1841105" cy="2872124"/>
            </a:xfrm>
            <a:prstGeom prst="rect">
              <a:avLst/>
            </a:prstGeom>
          </p:spPr>
        </p:pic>
      </p:grpSp>
    </p:spTree>
    <p:extLst>
      <p:ext uri="{BB962C8B-B14F-4D97-AF65-F5344CB8AC3E}">
        <p14:creationId xmlns:p14="http://schemas.microsoft.com/office/powerpoint/2010/main" val="4136488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FBD9-7F1A-4650-85CC-0093B1D6E5C5}"/>
              </a:ext>
            </a:extLst>
          </p:cNvPr>
          <p:cNvSpPr>
            <a:spLocks noGrp="1"/>
          </p:cNvSpPr>
          <p:nvPr>
            <p:ph type="title"/>
          </p:nvPr>
        </p:nvSpPr>
        <p:spPr>
          <a:xfrm>
            <a:off x="467183" y="3111161"/>
            <a:ext cx="4352150" cy="772202"/>
          </a:xfrm>
        </p:spPr>
        <p:txBody>
          <a:bodyPr/>
          <a:lstStyle/>
          <a:p>
            <a:r>
              <a:rPr lang="en-US" dirty="0"/>
              <a:t>Demo</a:t>
            </a:r>
          </a:p>
        </p:txBody>
      </p:sp>
      <p:sp>
        <p:nvSpPr>
          <p:cNvPr id="3" name="Text Placeholder 2">
            <a:extLst>
              <a:ext uri="{FF2B5EF4-FFF2-40B4-BE49-F238E27FC236}">
                <a16:creationId xmlns:a16="http://schemas.microsoft.com/office/drawing/2014/main" id="{6388A447-07FD-42EB-8012-CC863DCEAE97}"/>
              </a:ext>
            </a:extLst>
          </p:cNvPr>
          <p:cNvSpPr>
            <a:spLocks noGrp="1"/>
          </p:cNvSpPr>
          <p:nvPr>
            <p:ph type="body" sz="quarter" idx="10"/>
          </p:nvPr>
        </p:nvSpPr>
        <p:spPr>
          <a:xfrm>
            <a:off x="466367" y="4352150"/>
            <a:ext cx="7384158" cy="678134"/>
          </a:xfrm>
        </p:spPr>
        <p:txBody>
          <a:bodyPr/>
          <a:lstStyle/>
          <a:p>
            <a:r>
              <a:rPr lang="en-US" dirty="0"/>
              <a:t>Full Page Single web-part (App Page) with SharePoint Framework</a:t>
            </a:r>
          </a:p>
        </p:txBody>
      </p:sp>
    </p:spTree>
    <p:extLst>
      <p:ext uri="{BB962C8B-B14F-4D97-AF65-F5344CB8AC3E}">
        <p14:creationId xmlns:p14="http://schemas.microsoft.com/office/powerpoint/2010/main" val="23973688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descr="A screenshot of a computer&#10;&#10;Description generated with very high confidence">
            <a:extLst>
              <a:ext uri="{FF2B5EF4-FFF2-40B4-BE49-F238E27FC236}">
                <a16:creationId xmlns:a16="http://schemas.microsoft.com/office/drawing/2014/main" id="{8CB65AA2-89A7-4521-A715-8A6F150C51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4570863" y="574890"/>
            <a:ext cx="7863849" cy="6418646"/>
          </a:xfrm>
          <a:prstGeom prst="rect">
            <a:avLst/>
          </a:prstGeom>
        </p:spPr>
      </p:pic>
      <p:sp>
        <p:nvSpPr>
          <p:cNvPr id="52" name="Title 51"/>
          <p:cNvSpPr>
            <a:spLocks noGrp="1"/>
          </p:cNvSpPr>
          <p:nvPr>
            <p:ph type="title"/>
          </p:nvPr>
        </p:nvSpPr>
        <p:spPr/>
        <p:txBody>
          <a:bodyPr anchor="t">
            <a:normAutofit/>
          </a:bodyPr>
          <a:lstStyle/>
          <a:p>
            <a:r>
              <a:rPr lang="en-US" dirty="0"/>
              <a:t>Microsoft Teams Tabs</a:t>
            </a:r>
          </a:p>
        </p:txBody>
      </p:sp>
      <p:sp>
        <p:nvSpPr>
          <p:cNvPr id="27" name="TextBox 26">
            <a:extLst>
              <a:ext uri="{FF2B5EF4-FFF2-40B4-BE49-F238E27FC236}">
                <a16:creationId xmlns:a16="http://schemas.microsoft.com/office/drawing/2014/main" id="{A373970D-82F6-40F2-97D6-EC6D4944E0DE}"/>
              </a:ext>
            </a:extLst>
          </p:cNvPr>
          <p:cNvSpPr txBox="1"/>
          <p:nvPr/>
        </p:nvSpPr>
        <p:spPr>
          <a:xfrm>
            <a:off x="438813" y="1257302"/>
            <a:ext cx="4293087" cy="587915"/>
          </a:xfrm>
          <a:prstGeom prst="rect">
            <a:avLst/>
          </a:prstGeom>
          <a:noFill/>
        </p:spPr>
        <p:txBody>
          <a:bodyPr wrap="square" lIns="0" tIns="0" rIns="0" bIns="0" rtlCol="0">
            <a:spAutoFit/>
          </a:bodyPr>
          <a:lstStyle/>
          <a:p>
            <a:pPr defTabSz="950756">
              <a:spcBef>
                <a:spcPts val="408"/>
              </a:spcBef>
              <a:buSzPct val="90000"/>
              <a:defRPr/>
            </a:pPr>
            <a:r>
              <a:rPr lang="en-US" sz="1873" dirty="0"/>
              <a:t>Advantages on using SharePoint Framework as the UI implementation</a:t>
            </a:r>
          </a:p>
        </p:txBody>
      </p:sp>
      <p:pic>
        <p:nvPicPr>
          <p:cNvPr id="54" name="Picture 53" descr="A screenshot of a cell phone&#10;&#10;Description generated with very high confidence">
            <a:extLst>
              <a:ext uri="{FF2B5EF4-FFF2-40B4-BE49-F238E27FC236}">
                <a16:creationId xmlns:a16="http://schemas.microsoft.com/office/drawing/2014/main" id="{7D7EA78A-69AA-402A-BD0B-EBA334A8F0CD}"/>
              </a:ext>
            </a:extLst>
          </p:cNvPr>
          <p:cNvPicPr>
            <a:picLocks noChangeAspect="1"/>
          </p:cNvPicPr>
          <p:nvPr/>
        </p:nvPicPr>
        <p:blipFill rotWithShape="1">
          <a:blip r:embed="rId4"/>
          <a:srcRect r="25023"/>
          <a:stretch/>
        </p:blipFill>
        <p:spPr>
          <a:xfrm>
            <a:off x="5245691" y="866299"/>
            <a:ext cx="7189021" cy="5393433"/>
          </a:xfrm>
          <a:prstGeom prst="rect">
            <a:avLst/>
          </a:prstGeom>
          <a:ln w="9525">
            <a:noFill/>
          </a:ln>
        </p:spPr>
      </p:pic>
      <p:sp>
        <p:nvSpPr>
          <p:cNvPr id="39" name="Rectangle 38">
            <a:extLst>
              <a:ext uri="{FF2B5EF4-FFF2-40B4-BE49-F238E27FC236}">
                <a16:creationId xmlns:a16="http://schemas.microsoft.com/office/drawing/2014/main" id="{CBA3A883-9E52-402E-8415-B9C9A1E3CDA6}"/>
              </a:ext>
            </a:extLst>
          </p:cNvPr>
          <p:cNvSpPr/>
          <p:nvPr/>
        </p:nvSpPr>
        <p:spPr bwMode="auto">
          <a:xfrm>
            <a:off x="7656001" y="1513786"/>
            <a:ext cx="4778712" cy="4745946"/>
          </a:xfrm>
          <a:prstGeom prst="rect">
            <a:avLst/>
          </a:prstGeom>
          <a:solidFill>
            <a:schemeClr val="accent2">
              <a:lumMod val="60000"/>
              <a:lumOff val="4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7969" tIns="46616" rIns="46616" bIns="46616" numCol="1" spcCol="0" rtlCol="0" fromWordArt="0" anchor="ctr" anchorCtr="0" forceAA="0" compatLnSpc="1">
            <a:prstTxWarp prst="textNoShape">
              <a:avLst/>
            </a:prstTxWarp>
            <a:noAutofit/>
          </a:bodyPr>
          <a:lstStyle/>
          <a:p>
            <a:pPr algn="ctr" defTabSz="931932" fontAlgn="base">
              <a:spcBef>
                <a:spcPct val="0"/>
              </a:spcBef>
              <a:spcAft>
                <a:spcPct val="0"/>
              </a:spcAft>
            </a:pPr>
            <a:r>
              <a:rPr lang="en-US" sz="1764" b="1" dirty="0">
                <a:solidFill>
                  <a:schemeClr val="bg2">
                    <a:lumMod val="25000"/>
                  </a:schemeClr>
                </a:solidFill>
                <a:ea typeface="Segoe UI" pitchFamily="34" charset="0"/>
                <a:cs typeface="Segoe UI" pitchFamily="34" charset="0"/>
              </a:rPr>
              <a:t>Teams Solution </a:t>
            </a:r>
          </a:p>
          <a:p>
            <a:pPr algn="ctr" defTabSz="931932" fontAlgn="base">
              <a:spcBef>
                <a:spcPct val="0"/>
              </a:spcBef>
              <a:spcAft>
                <a:spcPct val="0"/>
              </a:spcAft>
            </a:pPr>
            <a:r>
              <a:rPr lang="en-US" sz="1764" b="1" dirty="0">
                <a:solidFill>
                  <a:schemeClr val="bg2">
                    <a:lumMod val="25000"/>
                  </a:schemeClr>
                </a:solidFill>
                <a:ea typeface="Segoe UI" pitchFamily="34" charset="0"/>
                <a:cs typeface="Segoe UI" pitchFamily="34" charset="0"/>
              </a:rPr>
              <a:t>build with </a:t>
            </a:r>
            <a:br>
              <a:rPr lang="en-US" sz="1764" b="1" dirty="0">
                <a:solidFill>
                  <a:schemeClr val="bg2">
                    <a:lumMod val="25000"/>
                  </a:schemeClr>
                </a:solidFill>
                <a:ea typeface="Segoe UI" pitchFamily="34" charset="0"/>
                <a:cs typeface="Segoe UI" pitchFamily="34" charset="0"/>
              </a:rPr>
            </a:br>
            <a:r>
              <a:rPr lang="en-US" sz="1764" b="1" dirty="0">
                <a:solidFill>
                  <a:schemeClr val="bg2">
                    <a:lumMod val="25000"/>
                  </a:schemeClr>
                </a:solidFill>
                <a:ea typeface="Segoe UI" pitchFamily="34" charset="0"/>
                <a:cs typeface="Segoe UI" pitchFamily="34" charset="0"/>
              </a:rPr>
              <a:t>SharePoint Framework</a:t>
            </a:r>
          </a:p>
        </p:txBody>
      </p:sp>
      <p:grpSp>
        <p:nvGrpSpPr>
          <p:cNvPr id="19" name="Group 18">
            <a:extLst>
              <a:ext uri="{FF2B5EF4-FFF2-40B4-BE49-F238E27FC236}">
                <a16:creationId xmlns:a16="http://schemas.microsoft.com/office/drawing/2014/main" id="{154382C6-A8B1-4AA2-A06D-ABC8ACCB0975}"/>
              </a:ext>
            </a:extLst>
          </p:cNvPr>
          <p:cNvGrpSpPr/>
          <p:nvPr/>
        </p:nvGrpSpPr>
        <p:grpSpPr>
          <a:xfrm>
            <a:off x="434294" y="3196832"/>
            <a:ext cx="3917307" cy="781536"/>
            <a:chOff x="424953" y="3134434"/>
            <a:chExt cx="3840846" cy="766281"/>
          </a:xfrm>
        </p:grpSpPr>
        <p:grpSp>
          <p:nvGrpSpPr>
            <p:cNvPr id="6" name="Group 5">
              <a:extLst>
                <a:ext uri="{FF2B5EF4-FFF2-40B4-BE49-F238E27FC236}">
                  <a16:creationId xmlns:a16="http://schemas.microsoft.com/office/drawing/2014/main" id="{6FCC8EA2-4B11-4D76-8656-7796F5E0356C}"/>
                </a:ext>
              </a:extLst>
            </p:cNvPr>
            <p:cNvGrpSpPr/>
            <p:nvPr/>
          </p:nvGrpSpPr>
          <p:grpSpPr>
            <a:xfrm>
              <a:off x="1157928" y="3134435"/>
              <a:ext cx="3107871" cy="766280"/>
              <a:chOff x="1181147" y="3141521"/>
              <a:chExt cx="3550546" cy="781645"/>
            </a:xfrm>
          </p:grpSpPr>
          <p:sp>
            <p:nvSpPr>
              <p:cNvPr id="34" name="TextBox 33">
                <a:extLst>
                  <a:ext uri="{FF2B5EF4-FFF2-40B4-BE49-F238E27FC236}">
                    <a16:creationId xmlns:a16="http://schemas.microsoft.com/office/drawing/2014/main" id="{7910D949-D8AD-449A-A61A-7CC0C2759CD4}"/>
                  </a:ext>
                </a:extLst>
              </p:cNvPr>
              <p:cNvSpPr txBox="1"/>
              <p:nvPr/>
            </p:nvSpPr>
            <p:spPr>
              <a:xfrm>
                <a:off x="1181147" y="3141521"/>
                <a:ext cx="3550546" cy="287786"/>
              </a:xfrm>
              <a:prstGeom prst="rect">
                <a:avLst/>
              </a:prstGeom>
              <a:noFill/>
            </p:spPr>
            <p:txBody>
              <a:bodyPr wrap="square" lIns="0" tIns="0" rIns="0" bIns="0" rtlCol="0">
                <a:spAutoFit/>
              </a:bodyPr>
              <a:lstStyle/>
              <a:p>
                <a:pPr defTabSz="894999">
                  <a:lnSpc>
                    <a:spcPts val="2157"/>
                  </a:lnSpc>
                  <a:spcBef>
                    <a:spcPts val="1176"/>
                  </a:spcBef>
                  <a:buSzPct val="90000"/>
                  <a:defRPr/>
                </a:pPr>
                <a:r>
                  <a:rPr lang="en-US" sz="2000" kern="0" dirty="0">
                    <a:latin typeface="+mj-lt"/>
                    <a:cs typeface="Segoe UI" panose="020B0502040204020203" pitchFamily="34" charset="0"/>
                  </a:rPr>
                  <a:t>Easy access to Graph API</a:t>
                </a:r>
              </a:p>
            </p:txBody>
          </p:sp>
          <p:sp>
            <p:nvSpPr>
              <p:cNvPr id="35" name="TextBox 34">
                <a:extLst>
                  <a:ext uri="{FF2B5EF4-FFF2-40B4-BE49-F238E27FC236}">
                    <a16:creationId xmlns:a16="http://schemas.microsoft.com/office/drawing/2014/main" id="{45A22E76-DBF0-4E3E-9448-C96BF43FD5B6}"/>
                  </a:ext>
                </a:extLst>
              </p:cNvPr>
              <p:cNvSpPr txBox="1"/>
              <p:nvPr/>
            </p:nvSpPr>
            <p:spPr>
              <a:xfrm>
                <a:off x="1181147" y="3483900"/>
                <a:ext cx="3550546" cy="439266"/>
              </a:xfrm>
              <a:prstGeom prst="rect">
                <a:avLst/>
              </a:prstGeom>
              <a:noFill/>
            </p:spPr>
            <p:txBody>
              <a:bodyPr wrap="square" lIns="0" tIns="0" rIns="0" bIns="0" rtlCol="0">
                <a:spAutoFit/>
              </a:bodyPr>
              <a:lstStyle/>
              <a:p>
                <a:pPr defTabSz="914016">
                  <a:spcBef>
                    <a:spcPts val="1000"/>
                  </a:spcBef>
                  <a:buSzPct val="90000"/>
                  <a:defRPr/>
                </a:pPr>
                <a:r>
                  <a:rPr lang="en-US" sz="1399" dirty="0"/>
                  <a:t>Easy Graph API access even without Azure admin UI configurations</a:t>
                </a:r>
              </a:p>
            </p:txBody>
          </p:sp>
        </p:grpSp>
        <p:pic>
          <p:nvPicPr>
            <p:cNvPr id="4" name="Graphic 3" descr="Head with gears">
              <a:extLst>
                <a:ext uri="{FF2B5EF4-FFF2-40B4-BE49-F238E27FC236}">
                  <a16:creationId xmlns:a16="http://schemas.microsoft.com/office/drawing/2014/main" id="{662DAB89-2A46-48FE-81DA-CF570AD04C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953" y="3134434"/>
              <a:ext cx="594360" cy="594360"/>
            </a:xfrm>
            <a:prstGeom prst="rect">
              <a:avLst/>
            </a:prstGeom>
          </p:spPr>
        </p:pic>
      </p:grpSp>
      <p:grpSp>
        <p:nvGrpSpPr>
          <p:cNvPr id="21" name="Group 20">
            <a:extLst>
              <a:ext uri="{FF2B5EF4-FFF2-40B4-BE49-F238E27FC236}">
                <a16:creationId xmlns:a16="http://schemas.microsoft.com/office/drawing/2014/main" id="{9310BAD8-D82A-4922-891B-ABF2E09ED0A1}"/>
              </a:ext>
            </a:extLst>
          </p:cNvPr>
          <p:cNvGrpSpPr/>
          <p:nvPr/>
        </p:nvGrpSpPr>
        <p:grpSpPr>
          <a:xfrm>
            <a:off x="434294" y="5243657"/>
            <a:ext cx="4116669" cy="1003596"/>
            <a:chOff x="424953" y="5141307"/>
            <a:chExt cx="4036316" cy="984007"/>
          </a:xfrm>
        </p:grpSpPr>
        <p:sp>
          <p:nvSpPr>
            <p:cNvPr id="49" name="TextBox 48">
              <a:extLst>
                <a:ext uri="{FF2B5EF4-FFF2-40B4-BE49-F238E27FC236}">
                  <a16:creationId xmlns:a16="http://schemas.microsoft.com/office/drawing/2014/main" id="{340E4C61-7635-4B75-BFD8-CC199F557225}"/>
                </a:ext>
              </a:extLst>
            </p:cNvPr>
            <p:cNvSpPr txBox="1"/>
            <p:nvPr/>
          </p:nvSpPr>
          <p:spPr>
            <a:xfrm>
              <a:off x="1157929" y="5141307"/>
              <a:ext cx="3303340" cy="282129"/>
            </a:xfrm>
            <a:prstGeom prst="rect">
              <a:avLst/>
            </a:prstGeom>
            <a:noFill/>
          </p:spPr>
          <p:txBody>
            <a:bodyPr wrap="square" lIns="0" tIns="0" rIns="0" bIns="0" rtlCol="0">
              <a:spAutoFit/>
            </a:bodyPr>
            <a:lstStyle/>
            <a:p>
              <a:pPr defTabSz="894999">
                <a:lnSpc>
                  <a:spcPts val="2157"/>
                </a:lnSpc>
                <a:spcBef>
                  <a:spcPts val="1176"/>
                </a:spcBef>
                <a:buSzPct val="90000"/>
                <a:defRPr/>
              </a:pPr>
              <a:r>
                <a:rPr lang="en-US" sz="2000" kern="0" dirty="0">
                  <a:latin typeface="+mj-lt"/>
                  <a:cs typeface="Segoe UI" panose="020B0502040204020203" pitchFamily="34" charset="0"/>
                </a:rPr>
                <a:t>Reuse same implementation</a:t>
              </a:r>
            </a:p>
          </p:txBody>
        </p:sp>
        <p:sp>
          <p:nvSpPr>
            <p:cNvPr id="50" name="TextBox 49">
              <a:extLst>
                <a:ext uri="{FF2B5EF4-FFF2-40B4-BE49-F238E27FC236}">
                  <a16:creationId xmlns:a16="http://schemas.microsoft.com/office/drawing/2014/main" id="{C9AE709C-1F46-4E8C-8EA7-4BBACA0DE578}"/>
                </a:ext>
              </a:extLst>
            </p:cNvPr>
            <p:cNvSpPr txBox="1"/>
            <p:nvPr/>
          </p:nvSpPr>
          <p:spPr>
            <a:xfrm>
              <a:off x="1157929" y="5479368"/>
              <a:ext cx="3107871" cy="645946"/>
            </a:xfrm>
            <a:prstGeom prst="rect">
              <a:avLst/>
            </a:prstGeom>
            <a:noFill/>
          </p:spPr>
          <p:txBody>
            <a:bodyPr wrap="square" lIns="0" tIns="0" rIns="0" bIns="0" rtlCol="0">
              <a:spAutoFit/>
            </a:bodyPr>
            <a:lstStyle/>
            <a:p>
              <a:pPr defTabSz="914016">
                <a:spcBef>
                  <a:spcPts val="1000"/>
                </a:spcBef>
                <a:buSzPct val="90000"/>
                <a:defRPr/>
              </a:pPr>
              <a:r>
                <a:rPr lang="en-US" sz="1399" dirty="0"/>
                <a:t>One codebase to implement extensibility which works in multiple platforms</a:t>
              </a:r>
            </a:p>
          </p:txBody>
        </p:sp>
        <p:pic>
          <p:nvPicPr>
            <p:cNvPr id="13" name="Graphic 12" descr="Rocket">
              <a:extLst>
                <a:ext uri="{FF2B5EF4-FFF2-40B4-BE49-F238E27FC236}">
                  <a16:creationId xmlns:a16="http://schemas.microsoft.com/office/drawing/2014/main" id="{083CF7AA-8DF9-4E60-81B2-386D2B9832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4953" y="5141307"/>
              <a:ext cx="594360" cy="594360"/>
            </a:xfrm>
            <a:prstGeom prst="rect">
              <a:avLst/>
            </a:prstGeom>
          </p:spPr>
        </p:pic>
      </p:grpSp>
      <p:grpSp>
        <p:nvGrpSpPr>
          <p:cNvPr id="20" name="Group 19">
            <a:extLst>
              <a:ext uri="{FF2B5EF4-FFF2-40B4-BE49-F238E27FC236}">
                <a16:creationId xmlns:a16="http://schemas.microsoft.com/office/drawing/2014/main" id="{0316E307-C067-43FF-BEFB-57E15E047E5C}"/>
              </a:ext>
            </a:extLst>
          </p:cNvPr>
          <p:cNvGrpSpPr/>
          <p:nvPr/>
        </p:nvGrpSpPr>
        <p:grpSpPr>
          <a:xfrm>
            <a:off x="434295" y="4331484"/>
            <a:ext cx="3917308" cy="606195"/>
            <a:chOff x="424953" y="4246938"/>
            <a:chExt cx="3840847" cy="594363"/>
          </a:xfrm>
        </p:grpSpPr>
        <p:grpSp>
          <p:nvGrpSpPr>
            <p:cNvPr id="7" name="Group 6">
              <a:extLst>
                <a:ext uri="{FF2B5EF4-FFF2-40B4-BE49-F238E27FC236}">
                  <a16:creationId xmlns:a16="http://schemas.microsoft.com/office/drawing/2014/main" id="{11463C45-8B6C-4EA9-A9E0-E3088BB253C9}"/>
                </a:ext>
              </a:extLst>
            </p:cNvPr>
            <p:cNvGrpSpPr/>
            <p:nvPr/>
          </p:nvGrpSpPr>
          <p:grpSpPr>
            <a:xfrm>
              <a:off x="1157928" y="4246938"/>
              <a:ext cx="3107872" cy="577144"/>
              <a:chOff x="1181147" y="4207665"/>
              <a:chExt cx="3755762" cy="588718"/>
            </a:xfrm>
          </p:grpSpPr>
          <p:sp>
            <p:nvSpPr>
              <p:cNvPr id="46" name="TextBox 45">
                <a:extLst>
                  <a:ext uri="{FF2B5EF4-FFF2-40B4-BE49-F238E27FC236}">
                    <a16:creationId xmlns:a16="http://schemas.microsoft.com/office/drawing/2014/main" id="{94187656-EC47-49E4-B2AD-9E0766B12D1C}"/>
                  </a:ext>
                </a:extLst>
              </p:cNvPr>
              <p:cNvSpPr txBox="1"/>
              <p:nvPr/>
            </p:nvSpPr>
            <p:spPr>
              <a:xfrm>
                <a:off x="1181147" y="4207665"/>
                <a:ext cx="3755762" cy="287787"/>
              </a:xfrm>
              <a:prstGeom prst="rect">
                <a:avLst/>
              </a:prstGeom>
              <a:noFill/>
            </p:spPr>
            <p:txBody>
              <a:bodyPr wrap="square" lIns="0" tIns="0" rIns="0" bIns="0" rtlCol="0">
                <a:spAutoFit/>
              </a:bodyPr>
              <a:lstStyle/>
              <a:p>
                <a:pPr defTabSz="894999">
                  <a:lnSpc>
                    <a:spcPts val="2157"/>
                  </a:lnSpc>
                  <a:spcBef>
                    <a:spcPts val="1176"/>
                  </a:spcBef>
                  <a:buSzPct val="90000"/>
                  <a:defRPr/>
                </a:pPr>
                <a:r>
                  <a:rPr lang="en-US" sz="2000" kern="0" dirty="0">
                    <a:latin typeface="+mj-lt"/>
                    <a:cs typeface="Segoe UI" panose="020B0502040204020203" pitchFamily="34" charset="0"/>
                  </a:rPr>
                  <a:t>Simple deployment</a:t>
                </a:r>
              </a:p>
            </p:txBody>
          </p:sp>
          <p:sp>
            <p:nvSpPr>
              <p:cNvPr id="47" name="TextBox 46">
                <a:extLst>
                  <a:ext uri="{FF2B5EF4-FFF2-40B4-BE49-F238E27FC236}">
                    <a16:creationId xmlns:a16="http://schemas.microsoft.com/office/drawing/2014/main" id="{11A8706B-33B1-4BBD-8041-A2EBA1398B10}"/>
                  </a:ext>
                </a:extLst>
              </p:cNvPr>
              <p:cNvSpPr txBox="1"/>
              <p:nvPr/>
            </p:nvSpPr>
            <p:spPr>
              <a:xfrm>
                <a:off x="1181147" y="4576946"/>
                <a:ext cx="3755762" cy="219437"/>
              </a:xfrm>
              <a:prstGeom prst="rect">
                <a:avLst/>
              </a:prstGeom>
              <a:noFill/>
            </p:spPr>
            <p:txBody>
              <a:bodyPr wrap="square" lIns="0" tIns="0" rIns="0" bIns="0" rtlCol="0">
                <a:spAutoFit/>
              </a:bodyPr>
              <a:lstStyle/>
              <a:p>
                <a:pPr defTabSz="950756">
                  <a:spcBef>
                    <a:spcPts val="408"/>
                  </a:spcBef>
                  <a:buSzPct val="90000"/>
                  <a:defRPr/>
                </a:pPr>
                <a:r>
                  <a:rPr lang="en-US" sz="1398" dirty="0">
                    <a:ln w="3175">
                      <a:noFill/>
                    </a:ln>
                    <a:solidFill>
                      <a:srgbClr val="2F2F2F"/>
                    </a:solidFill>
                    <a:latin typeface="Segoe UI"/>
                    <a:cs typeface="Segoe UI Semibold" charset="0"/>
                  </a:rPr>
                  <a:t>Simple centralized deployment</a:t>
                </a:r>
              </a:p>
            </p:txBody>
          </p:sp>
        </p:grpSp>
        <p:pic>
          <p:nvPicPr>
            <p:cNvPr id="15" name="Graphic 14" descr="Circles with arrows">
              <a:extLst>
                <a:ext uri="{FF2B5EF4-FFF2-40B4-BE49-F238E27FC236}">
                  <a16:creationId xmlns:a16="http://schemas.microsoft.com/office/drawing/2014/main" id="{1DE7DD86-CF9B-44F3-9851-59AC2B9C2A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4953" y="4246941"/>
              <a:ext cx="594360" cy="594360"/>
            </a:xfrm>
            <a:prstGeom prst="rect">
              <a:avLst/>
            </a:prstGeom>
          </p:spPr>
        </p:pic>
      </p:grpSp>
      <p:grpSp>
        <p:nvGrpSpPr>
          <p:cNvPr id="18" name="Group 17">
            <a:extLst>
              <a:ext uri="{FF2B5EF4-FFF2-40B4-BE49-F238E27FC236}">
                <a16:creationId xmlns:a16="http://schemas.microsoft.com/office/drawing/2014/main" id="{CB0ED8A4-BE9F-4E1B-9924-A37418EE49FB}"/>
              </a:ext>
            </a:extLst>
          </p:cNvPr>
          <p:cNvGrpSpPr/>
          <p:nvPr/>
        </p:nvGrpSpPr>
        <p:grpSpPr>
          <a:xfrm>
            <a:off x="435793" y="2249577"/>
            <a:ext cx="3915808" cy="604693"/>
            <a:chOff x="426423" y="2205668"/>
            <a:chExt cx="3839376" cy="592890"/>
          </a:xfrm>
        </p:grpSpPr>
        <p:grpSp>
          <p:nvGrpSpPr>
            <p:cNvPr id="5" name="Group 4">
              <a:extLst>
                <a:ext uri="{FF2B5EF4-FFF2-40B4-BE49-F238E27FC236}">
                  <a16:creationId xmlns:a16="http://schemas.microsoft.com/office/drawing/2014/main" id="{BB3FED9F-1B97-4832-AEC6-1FE7CEFCB074}"/>
                </a:ext>
              </a:extLst>
            </p:cNvPr>
            <p:cNvGrpSpPr/>
            <p:nvPr/>
          </p:nvGrpSpPr>
          <p:grpSpPr>
            <a:xfrm>
              <a:off x="1157928" y="2258164"/>
              <a:ext cx="3107871" cy="540299"/>
              <a:chOff x="1181147" y="2081968"/>
              <a:chExt cx="3755762" cy="551133"/>
            </a:xfrm>
          </p:grpSpPr>
          <p:sp>
            <p:nvSpPr>
              <p:cNvPr id="30" name="TextBox 29">
                <a:extLst>
                  <a:ext uri="{FF2B5EF4-FFF2-40B4-BE49-F238E27FC236}">
                    <a16:creationId xmlns:a16="http://schemas.microsoft.com/office/drawing/2014/main" id="{20830D0B-B21A-42E0-AD19-C43200884DDD}"/>
                  </a:ext>
                </a:extLst>
              </p:cNvPr>
              <p:cNvSpPr txBox="1"/>
              <p:nvPr/>
            </p:nvSpPr>
            <p:spPr>
              <a:xfrm>
                <a:off x="1181147" y="2081968"/>
                <a:ext cx="3755762" cy="287786"/>
              </a:xfrm>
              <a:prstGeom prst="rect">
                <a:avLst/>
              </a:prstGeom>
              <a:noFill/>
            </p:spPr>
            <p:txBody>
              <a:bodyPr wrap="square" lIns="0" tIns="0" rIns="0" bIns="0" rtlCol="0">
                <a:spAutoFit/>
              </a:bodyPr>
              <a:lstStyle/>
              <a:p>
                <a:pPr defTabSz="894999">
                  <a:lnSpc>
                    <a:spcPts val="2157"/>
                  </a:lnSpc>
                  <a:spcBef>
                    <a:spcPts val="1176"/>
                  </a:spcBef>
                  <a:buSzPct val="90000"/>
                  <a:defRPr/>
                </a:pPr>
                <a:r>
                  <a:rPr lang="en-US" sz="2000" kern="0" dirty="0">
                    <a:latin typeface="+mj-lt"/>
                    <a:cs typeface="Segoe UI" panose="020B0502040204020203" pitchFamily="34" charset="0"/>
                  </a:rPr>
                  <a:t>Automated hosting</a:t>
                </a:r>
              </a:p>
            </p:txBody>
          </p:sp>
          <p:sp>
            <p:nvSpPr>
              <p:cNvPr id="31" name="TextBox 30">
                <a:extLst>
                  <a:ext uri="{FF2B5EF4-FFF2-40B4-BE49-F238E27FC236}">
                    <a16:creationId xmlns:a16="http://schemas.microsoft.com/office/drawing/2014/main" id="{56871C5E-2510-4BF9-96CE-8A5D8B50AC05}"/>
                  </a:ext>
                </a:extLst>
              </p:cNvPr>
              <p:cNvSpPr txBox="1"/>
              <p:nvPr/>
            </p:nvSpPr>
            <p:spPr>
              <a:xfrm>
                <a:off x="1181147" y="2417755"/>
                <a:ext cx="3755762" cy="215346"/>
              </a:xfrm>
              <a:prstGeom prst="rect">
                <a:avLst/>
              </a:prstGeom>
              <a:noFill/>
            </p:spPr>
            <p:txBody>
              <a:bodyPr wrap="square" lIns="0" tIns="0" rIns="0" bIns="0" rtlCol="0">
                <a:spAutoFit/>
              </a:bodyPr>
              <a:lstStyle/>
              <a:p>
                <a:pPr defTabSz="914016">
                  <a:spcBef>
                    <a:spcPts val="1000"/>
                  </a:spcBef>
                  <a:buSzPct val="90000"/>
                  <a:defRPr/>
                </a:pPr>
                <a:r>
                  <a:rPr lang="en-US" sz="1399" dirty="0"/>
                  <a:t>Automated hosting with optimized CDN</a:t>
                </a:r>
              </a:p>
            </p:txBody>
          </p:sp>
        </p:grpSp>
        <p:pic>
          <p:nvPicPr>
            <p:cNvPr id="17" name="Graphic 16" descr="Gauge">
              <a:extLst>
                <a:ext uri="{FF2B5EF4-FFF2-40B4-BE49-F238E27FC236}">
                  <a16:creationId xmlns:a16="http://schemas.microsoft.com/office/drawing/2014/main" id="{A81BA64A-8C8E-4D8B-91FC-696FBC23AC0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6423" y="2205668"/>
              <a:ext cx="592890" cy="592890"/>
            </a:xfrm>
            <a:prstGeom prst="rect">
              <a:avLst/>
            </a:prstGeom>
          </p:spPr>
        </p:pic>
      </p:grpSp>
    </p:spTree>
    <p:extLst>
      <p:ext uri="{BB962C8B-B14F-4D97-AF65-F5344CB8AC3E}">
        <p14:creationId xmlns:p14="http://schemas.microsoft.com/office/powerpoint/2010/main" val="351510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5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2500"/>
                            </p:stCondLst>
                            <p:childTnLst>
                              <p:par>
                                <p:cTn id="11" presetID="42" presetClass="entr" presetSubtype="0" fill="hold" nodeType="afterEffect">
                                  <p:stCondLst>
                                    <p:cond delay="10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50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0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anim calcmode="lin" valueType="num">
                                      <p:cBhvr>
                                        <p:cTn id="24" dur="1000" fill="hold"/>
                                        <p:tgtEl>
                                          <p:spTgt spid="20"/>
                                        </p:tgtEl>
                                        <p:attrNameLst>
                                          <p:attrName>ppt_x</p:attrName>
                                        </p:attrNameLst>
                                      </p:cBhvr>
                                      <p:tavLst>
                                        <p:tav tm="0">
                                          <p:val>
                                            <p:strVal val="#ppt_x"/>
                                          </p:val>
                                        </p:tav>
                                        <p:tav tm="100000">
                                          <p:val>
                                            <p:strVal val="#ppt_x"/>
                                          </p:val>
                                        </p:tav>
                                      </p:tavLst>
                                    </p:anim>
                                    <p:anim calcmode="lin" valueType="num">
                                      <p:cBhvr>
                                        <p:cTn id="25" dur="1000" fill="hold"/>
                                        <p:tgtEl>
                                          <p:spTgt spid="2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25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9F2CB5-F425-4BD6-B8DE-CFE1AFC1723F}"/>
              </a:ext>
            </a:extLst>
          </p:cNvPr>
          <p:cNvPicPr>
            <a:picLocks noChangeAspect="1"/>
          </p:cNvPicPr>
          <p:nvPr/>
        </p:nvPicPr>
        <p:blipFill>
          <a:blip r:embed="rId3"/>
          <a:stretch>
            <a:fillRect/>
          </a:stretch>
        </p:blipFill>
        <p:spPr>
          <a:xfrm>
            <a:off x="5580607" y="1547978"/>
            <a:ext cx="3870295" cy="1690664"/>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4975" y="2188559"/>
            <a:ext cx="5241206" cy="4272753"/>
          </a:xfrm>
        </p:spPr>
        <p:txBody>
          <a:bodyPr vert="horz" wrap="square" lIns="0" tIns="0" rIns="0" bIns="0" rtlCol="0" anchor="t">
            <a:noAutofit/>
          </a:bodyPr>
          <a:lstStyle/>
          <a:p>
            <a:r>
              <a:rPr lang="en-US" dirty="0"/>
              <a:t>Enable developers to build SPFx based Tabs solutions</a:t>
            </a:r>
          </a:p>
          <a:p>
            <a:r>
              <a:rPr lang="en-US" dirty="0"/>
              <a:t>Full Teams context and SDK available at development and run time</a:t>
            </a:r>
            <a:endParaRPr lang="en-US" dirty="0">
              <a:cs typeface="Segoe UI"/>
            </a:endParaRPr>
          </a:p>
          <a:p>
            <a:r>
              <a:rPr lang="en-US" dirty="0"/>
              <a:t>Hosting, authentication, and API access handled by SharePoint directly</a:t>
            </a:r>
          </a:p>
          <a:p>
            <a:r>
              <a:rPr lang="en-US" dirty="0"/>
              <a:t>Full support for rich clients</a:t>
            </a: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cs typeface="Segoe UI"/>
              </a:rPr>
              <a:t>Develop Teams Tabs using SPFx</a:t>
            </a:r>
          </a:p>
        </p:txBody>
      </p:sp>
      <p:pic>
        <p:nvPicPr>
          <p:cNvPr id="12" name="Picture 11">
            <a:extLst>
              <a:ext uri="{FF2B5EF4-FFF2-40B4-BE49-F238E27FC236}">
                <a16:creationId xmlns:a16="http://schemas.microsoft.com/office/drawing/2014/main" id="{01F7C22C-25BC-4C31-8D3C-5B337CED5C92}"/>
              </a:ext>
            </a:extLst>
          </p:cNvPr>
          <p:cNvPicPr>
            <a:picLocks noChangeAspect="1"/>
          </p:cNvPicPr>
          <p:nvPr/>
        </p:nvPicPr>
        <p:blipFill>
          <a:blip r:embed="rId4"/>
          <a:stretch>
            <a:fillRect/>
          </a:stretch>
        </p:blipFill>
        <p:spPr>
          <a:xfrm>
            <a:off x="5580607" y="4425551"/>
            <a:ext cx="3114835" cy="2375022"/>
          </a:xfrm>
          <a:prstGeom prst="rect">
            <a:avLst/>
          </a:prstGeom>
        </p:spPr>
      </p:pic>
      <p:pic>
        <p:nvPicPr>
          <p:cNvPr id="13" name="Picture 12">
            <a:extLst>
              <a:ext uri="{FF2B5EF4-FFF2-40B4-BE49-F238E27FC236}">
                <a16:creationId xmlns:a16="http://schemas.microsoft.com/office/drawing/2014/main" id="{94416D08-D52E-4416-85E0-C2599BCA84D9}"/>
              </a:ext>
            </a:extLst>
          </p:cNvPr>
          <p:cNvPicPr>
            <a:picLocks noChangeAspect="1"/>
          </p:cNvPicPr>
          <p:nvPr/>
        </p:nvPicPr>
        <p:blipFill>
          <a:blip r:embed="rId5"/>
          <a:stretch>
            <a:fillRect/>
          </a:stretch>
        </p:blipFill>
        <p:spPr>
          <a:xfrm>
            <a:off x="7545457" y="3334829"/>
            <a:ext cx="4155178" cy="994535"/>
          </a:xfrm>
          <a:prstGeom prst="rect">
            <a:avLst/>
          </a:prstGeom>
        </p:spPr>
      </p:pic>
      <p:grpSp>
        <p:nvGrpSpPr>
          <p:cNvPr id="16" name="Group 15">
            <a:extLst>
              <a:ext uri="{FF2B5EF4-FFF2-40B4-BE49-F238E27FC236}">
                <a16:creationId xmlns:a16="http://schemas.microsoft.com/office/drawing/2014/main" id="{8BA13F59-ED55-4540-89AB-909FADDDDAE8}"/>
              </a:ext>
            </a:extLst>
          </p:cNvPr>
          <p:cNvGrpSpPr/>
          <p:nvPr/>
        </p:nvGrpSpPr>
        <p:grpSpPr>
          <a:xfrm>
            <a:off x="374075" y="1421606"/>
            <a:ext cx="4555371" cy="518441"/>
            <a:chOff x="374075" y="1421606"/>
            <a:chExt cx="4555371" cy="518441"/>
          </a:xfrm>
        </p:grpSpPr>
        <p:pic>
          <p:nvPicPr>
            <p:cNvPr id="17" name="Graphic 14">
              <a:extLst>
                <a:ext uri="{FF2B5EF4-FFF2-40B4-BE49-F238E27FC236}">
                  <a16:creationId xmlns:a16="http://schemas.microsoft.com/office/drawing/2014/main" id="{7A2FAD2A-6DDC-444F-AF64-48156ACF4A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13154" y="1423809"/>
              <a:ext cx="416292" cy="411688"/>
            </a:xfrm>
            <a:prstGeom prst="rect">
              <a:avLst/>
            </a:prstGeom>
          </p:spPr>
        </p:pic>
        <p:pic>
          <p:nvPicPr>
            <p:cNvPr id="18" name="Graphic 22">
              <a:extLst>
                <a:ext uri="{FF2B5EF4-FFF2-40B4-BE49-F238E27FC236}">
                  <a16:creationId xmlns:a16="http://schemas.microsoft.com/office/drawing/2014/main" id="{5436C8ED-FD39-4535-8542-5419B4C15F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86153" y="1425980"/>
              <a:ext cx="416292" cy="411688"/>
            </a:xfrm>
            <a:prstGeom prst="rect">
              <a:avLst/>
            </a:prstGeom>
          </p:spPr>
        </p:pic>
        <p:pic>
          <p:nvPicPr>
            <p:cNvPr id="19" name="Graphic 17">
              <a:extLst>
                <a:ext uri="{FF2B5EF4-FFF2-40B4-BE49-F238E27FC236}">
                  <a16:creationId xmlns:a16="http://schemas.microsoft.com/office/drawing/2014/main" id="{D8ECC884-7046-4490-A337-89F1A2B257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58682" y="1421606"/>
              <a:ext cx="416292" cy="416290"/>
            </a:xfrm>
            <a:prstGeom prst="rect">
              <a:avLst/>
            </a:prstGeom>
          </p:spPr>
        </p:pic>
        <p:cxnSp>
          <p:nvCxnSpPr>
            <p:cNvPr id="20" name="Straight Connector 19">
              <a:extLst>
                <a:ext uri="{FF2B5EF4-FFF2-40B4-BE49-F238E27FC236}">
                  <a16:creationId xmlns:a16="http://schemas.microsoft.com/office/drawing/2014/main" id="{020D9DB6-4C97-44BC-B633-33D2C9168685}"/>
                </a:ext>
              </a:extLst>
            </p:cNvPr>
            <p:cNvCxnSpPr>
              <a:cxnSpLocks/>
            </p:cNvCxnSpPr>
            <p:nvPr/>
          </p:nvCxnSpPr>
          <p:spPr>
            <a:xfrm>
              <a:off x="374075" y="1940047"/>
              <a:ext cx="57862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85D6427-7F0F-4346-B702-9440583ADC75}"/>
                </a:ext>
              </a:extLst>
            </p:cNvPr>
            <p:cNvPicPr>
              <a:picLocks noChangeAspect="1"/>
            </p:cNvPicPr>
            <p:nvPr/>
          </p:nvPicPr>
          <p:blipFill>
            <a:blip r:embed="rId12"/>
            <a:stretch>
              <a:fillRect/>
            </a:stretch>
          </p:blipFill>
          <p:spPr>
            <a:xfrm>
              <a:off x="441699" y="1453440"/>
              <a:ext cx="409575" cy="342900"/>
            </a:xfrm>
            <a:prstGeom prst="rect">
              <a:avLst/>
            </a:prstGeom>
          </p:spPr>
        </p:pic>
      </p:grpSp>
    </p:spTree>
    <p:extLst>
      <p:ext uri="{BB962C8B-B14F-4D97-AF65-F5344CB8AC3E}">
        <p14:creationId xmlns:p14="http://schemas.microsoft.com/office/powerpoint/2010/main" val="4786908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B20D92-C3B3-415E-98D3-AF1BBCFF879B}"/>
              </a:ext>
            </a:extLst>
          </p:cNvPr>
          <p:cNvSpPr>
            <a:spLocks noGrp="1"/>
          </p:cNvSpPr>
          <p:nvPr>
            <p:ph type="title"/>
          </p:nvPr>
        </p:nvSpPr>
        <p:spPr>
          <a:xfrm>
            <a:off x="378561" y="943969"/>
            <a:ext cx="10769774" cy="1828800"/>
          </a:xfrm>
        </p:spPr>
        <p:txBody>
          <a:bodyPr/>
          <a:lstStyle/>
          <a:p>
            <a:r>
              <a:rPr lang="en-US" sz="4800" dirty="0">
                <a:cs typeface="Segoe UI Light" panose="020B0502040204020203" pitchFamily="34" charset="0"/>
              </a:rPr>
              <a:t>What's new and what's next in SharePoint   Development for Enterprise &amp; SPFx ?</a:t>
            </a:r>
            <a:endParaRPr lang="en-US" sz="4800" dirty="0"/>
          </a:p>
        </p:txBody>
      </p:sp>
      <p:sp>
        <p:nvSpPr>
          <p:cNvPr id="8" name="Text Placeholder 7">
            <a:extLst>
              <a:ext uri="{FF2B5EF4-FFF2-40B4-BE49-F238E27FC236}">
                <a16:creationId xmlns:a16="http://schemas.microsoft.com/office/drawing/2014/main" id="{3D6862C8-1B3E-4988-9E19-C8B385AF4C80}"/>
              </a:ext>
            </a:extLst>
          </p:cNvPr>
          <p:cNvSpPr>
            <a:spLocks noGrp="1"/>
          </p:cNvSpPr>
          <p:nvPr>
            <p:ph type="body" sz="quarter" idx="12"/>
          </p:nvPr>
        </p:nvSpPr>
        <p:spPr>
          <a:xfrm>
            <a:off x="378561" y="5676954"/>
            <a:ext cx="9590081" cy="964256"/>
          </a:xfrm>
        </p:spPr>
        <p:txBody>
          <a:bodyPr/>
          <a:lstStyle/>
          <a:p>
            <a:r>
              <a:rPr lang="en-US" dirty="0"/>
              <a:t>Global Microsoft 365 Developer Bootcamp – Chennai </a:t>
            </a:r>
          </a:p>
          <a:p>
            <a:r>
              <a:rPr lang="en-US" dirty="0"/>
              <a:t>October 12, 2019</a:t>
            </a:r>
          </a:p>
        </p:txBody>
      </p:sp>
      <p:sp>
        <p:nvSpPr>
          <p:cNvPr id="2" name="TextBox 1">
            <a:extLst>
              <a:ext uri="{FF2B5EF4-FFF2-40B4-BE49-F238E27FC236}">
                <a16:creationId xmlns:a16="http://schemas.microsoft.com/office/drawing/2014/main" id="{46C0F3AD-4001-401F-B8EF-558587401231}"/>
              </a:ext>
            </a:extLst>
          </p:cNvPr>
          <p:cNvSpPr txBox="1"/>
          <p:nvPr/>
        </p:nvSpPr>
        <p:spPr>
          <a:xfrm>
            <a:off x="180441" y="4003443"/>
            <a:ext cx="8694420" cy="185589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By ,</a:t>
            </a:r>
          </a:p>
          <a:p>
            <a:pPr>
              <a:lnSpc>
                <a:spcPct val="90000"/>
              </a:lnSpc>
              <a:spcAft>
                <a:spcPts val="600"/>
              </a:spcAft>
            </a:pPr>
            <a:r>
              <a:rPr lang="en-US" sz="2400" b="1" dirty="0">
                <a:gradFill>
                  <a:gsLst>
                    <a:gs pos="2917">
                      <a:schemeClr val="tx1"/>
                    </a:gs>
                    <a:gs pos="30000">
                      <a:schemeClr val="tx1"/>
                    </a:gs>
                  </a:gsLst>
                  <a:lin ang="5400000" scaled="0"/>
                </a:gradFill>
              </a:rPr>
              <a:t>   Vignesh Ganesan – Technical Specialist , Microsoft India</a:t>
            </a:r>
          </a:p>
          <a:p>
            <a:pPr>
              <a:lnSpc>
                <a:spcPct val="90000"/>
              </a:lnSpc>
              <a:spcAft>
                <a:spcPts val="600"/>
              </a:spcAft>
            </a:pPr>
            <a:r>
              <a:rPr lang="en-US" sz="2400" b="1" dirty="0">
                <a:gradFill>
                  <a:gsLst>
                    <a:gs pos="2917">
                      <a:schemeClr val="tx1"/>
                    </a:gs>
                    <a:gs pos="30000">
                      <a:schemeClr val="tx1"/>
                    </a:gs>
                  </a:gsLst>
                  <a:lin ang="5400000" scaled="0"/>
                </a:gradFill>
              </a:rPr>
              <a:t>    Vijai Anand Ramalingam – Tech Architect , Cognizant </a:t>
            </a:r>
          </a:p>
          <a:p>
            <a:pPr>
              <a:lnSpc>
                <a:spcPct val="90000"/>
              </a:lnSpc>
              <a:spcAft>
                <a:spcPts val="600"/>
              </a:spcAft>
            </a:pPr>
            <a:r>
              <a:rPr lang="en-US" sz="2400" dirty="0">
                <a:gradFill>
                  <a:gsLst>
                    <a:gs pos="2917">
                      <a:schemeClr val="tx1"/>
                    </a:gs>
                    <a:gs pos="30000">
                      <a:schemeClr val="tx1"/>
                    </a:gs>
                  </a:gsLst>
                  <a:lin ang="5400000" scaled="0"/>
                </a:gradFill>
              </a:rPr>
              <a:t>     </a:t>
            </a:r>
          </a:p>
        </p:txBody>
      </p:sp>
      <p:pic>
        <p:nvPicPr>
          <p:cNvPr id="5" name="Picture 4" descr="A close up of a logo&#10;&#10;Description automatically generated">
            <a:extLst>
              <a:ext uri="{FF2B5EF4-FFF2-40B4-BE49-F238E27FC236}">
                <a16:creationId xmlns:a16="http://schemas.microsoft.com/office/drawing/2014/main" id="{0F12A27A-726A-4A1A-AE83-D6E86DD8594A}"/>
              </a:ext>
            </a:extLst>
          </p:cNvPr>
          <p:cNvPicPr>
            <a:picLocks noChangeAspect="1"/>
          </p:cNvPicPr>
          <p:nvPr/>
        </p:nvPicPr>
        <p:blipFill rotWithShape="1">
          <a:blip r:embed="rId3"/>
          <a:srcRect l="27947" t="23000" r="26007" b="17195"/>
          <a:stretch/>
        </p:blipFill>
        <p:spPr>
          <a:xfrm>
            <a:off x="9346247" y="4273854"/>
            <a:ext cx="1744212" cy="2265379"/>
          </a:xfrm>
          <a:prstGeom prst="rect">
            <a:avLst/>
          </a:prstGeom>
        </p:spPr>
      </p:pic>
      <p:sp>
        <p:nvSpPr>
          <p:cNvPr id="3" name="TextBox 2">
            <a:extLst>
              <a:ext uri="{FF2B5EF4-FFF2-40B4-BE49-F238E27FC236}">
                <a16:creationId xmlns:a16="http://schemas.microsoft.com/office/drawing/2014/main" id="{6EA69A97-E426-49E9-A192-B7432296B98E}"/>
              </a:ext>
            </a:extLst>
          </p:cNvPr>
          <p:cNvSpPr txBox="1"/>
          <p:nvPr/>
        </p:nvSpPr>
        <p:spPr>
          <a:xfrm>
            <a:off x="541337" y="3043180"/>
            <a:ext cx="11353800"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Disclaimer : We would be talking only about the cloud world in this session . </a:t>
            </a:r>
          </a:p>
        </p:txBody>
      </p:sp>
    </p:spTree>
    <p:extLst>
      <p:ext uri="{BB962C8B-B14F-4D97-AF65-F5344CB8AC3E}">
        <p14:creationId xmlns:p14="http://schemas.microsoft.com/office/powerpoint/2010/main" val="1108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t>Building Tabs using SPFx Development Model</a:t>
            </a:r>
          </a:p>
        </p:txBody>
      </p:sp>
      <p:pic>
        <p:nvPicPr>
          <p:cNvPr id="16" name="Online Image Placeholder 15" descr="A screenshot of a cell phone&#10;&#10;Description automatically generated">
            <a:extLst>
              <a:ext uri="{FF2B5EF4-FFF2-40B4-BE49-F238E27FC236}">
                <a16:creationId xmlns:a16="http://schemas.microsoft.com/office/drawing/2014/main" id="{346C4481-E5D0-489C-8CD3-ADFCEAFA7B1B}"/>
              </a:ext>
            </a:extLst>
          </p:cNvPr>
          <p:cNvPicPr>
            <a:picLocks noGrp="1" noChangeAspect="1"/>
          </p:cNvPicPr>
          <p:nvPr>
            <p:ph type="clipArt" sz="quarter" idx="11"/>
          </p:nvPr>
        </p:nvPicPr>
        <p:blipFill>
          <a:blip r:embed="rId3"/>
          <a:stretch>
            <a:fillRect/>
          </a:stretch>
        </p:blipFill>
        <p:spPr>
          <a:xfrm>
            <a:off x="8067307" y="1840068"/>
            <a:ext cx="1875879" cy="3832225"/>
          </a:xfrm>
          <a:prstGeom prst="rect">
            <a:avLst/>
          </a:prstGeom>
        </p:spPr>
      </p:pic>
      <p:sp>
        <p:nvSpPr>
          <p:cNvPr id="17" name="Rectangle 16">
            <a:extLst>
              <a:ext uri="{FF2B5EF4-FFF2-40B4-BE49-F238E27FC236}">
                <a16:creationId xmlns:a16="http://schemas.microsoft.com/office/drawing/2014/main" id="{85D961DB-90E9-49D5-8FBA-C61B94B5B7C2}"/>
              </a:ext>
            </a:extLst>
          </p:cNvPr>
          <p:cNvSpPr/>
          <p:nvPr/>
        </p:nvSpPr>
        <p:spPr>
          <a:xfrm rot="445813">
            <a:off x="9887751" y="208868"/>
            <a:ext cx="2417459" cy="369332"/>
          </a:xfrm>
          <a:prstGeom prst="rect">
            <a:avLst/>
          </a:prstGeom>
          <a:solidFill>
            <a:schemeClr val="accent1"/>
          </a:solidFill>
        </p:spPr>
        <p:txBody>
          <a:bodyPr wrap="square">
            <a:spAutoFit/>
          </a:bodyPr>
          <a:lstStyle/>
          <a:p>
            <a:pPr algn="ctr">
              <a:spcBef>
                <a:spcPts val="384"/>
              </a:spcBef>
            </a:pPr>
            <a:r>
              <a:rPr lang="en-US" sz="1800" b="1">
                <a:solidFill>
                  <a:schemeClr val="bg1"/>
                </a:solidFill>
              </a:rPr>
              <a:t>In design phase</a:t>
            </a:r>
          </a:p>
        </p:txBody>
      </p:sp>
      <p:sp>
        <p:nvSpPr>
          <p:cNvPr id="14" name="Text Placeholder 4">
            <a:extLst>
              <a:ext uri="{FF2B5EF4-FFF2-40B4-BE49-F238E27FC236}">
                <a16:creationId xmlns:a16="http://schemas.microsoft.com/office/drawing/2014/main" id="{2DB1F7A2-2ADB-426F-8D7C-B0B7FC26A54A}"/>
              </a:ext>
            </a:extLst>
          </p:cNvPr>
          <p:cNvSpPr>
            <a:spLocks noGrp="1"/>
          </p:cNvSpPr>
          <p:nvPr>
            <p:ph type="body" sz="quarter" idx="10"/>
          </p:nvPr>
        </p:nvSpPr>
        <p:spPr>
          <a:xfrm>
            <a:off x="434975" y="2188559"/>
            <a:ext cx="5241206" cy="4272753"/>
          </a:xfrm>
        </p:spPr>
        <p:txBody>
          <a:bodyPr vert="horz" wrap="square" lIns="0" tIns="0" rIns="0" bIns="0" rtlCol="0" anchor="t">
            <a:noAutofit/>
          </a:bodyPr>
          <a:lstStyle/>
          <a:p>
            <a:r>
              <a:rPr lang="en-US" dirty="0"/>
              <a:t>Enable developers to build SPFx based Tabs solutions</a:t>
            </a:r>
          </a:p>
          <a:p>
            <a:r>
              <a:rPr lang="en-US" dirty="0"/>
              <a:t>Full Teams context and SDK available at development and run time</a:t>
            </a:r>
            <a:endParaRPr lang="en-US" dirty="0">
              <a:cs typeface="Segoe UI"/>
            </a:endParaRPr>
          </a:p>
          <a:p>
            <a:r>
              <a:rPr lang="en-US" dirty="0"/>
              <a:t>Hosting, authentication, and API access handled by SharePoint directly</a:t>
            </a:r>
          </a:p>
          <a:p>
            <a:r>
              <a:rPr lang="en-US" dirty="0"/>
              <a:t>Full support for rich clients</a:t>
            </a:r>
          </a:p>
        </p:txBody>
      </p:sp>
      <p:grpSp>
        <p:nvGrpSpPr>
          <p:cNvPr id="13" name="Group 12">
            <a:extLst>
              <a:ext uri="{FF2B5EF4-FFF2-40B4-BE49-F238E27FC236}">
                <a16:creationId xmlns:a16="http://schemas.microsoft.com/office/drawing/2014/main" id="{BF5BD1C0-EDC2-4CD5-88BD-2940B03B934A}"/>
              </a:ext>
            </a:extLst>
          </p:cNvPr>
          <p:cNvGrpSpPr/>
          <p:nvPr/>
        </p:nvGrpSpPr>
        <p:grpSpPr>
          <a:xfrm>
            <a:off x="374075" y="1421606"/>
            <a:ext cx="4555371" cy="518441"/>
            <a:chOff x="374075" y="1421606"/>
            <a:chExt cx="4555371" cy="518441"/>
          </a:xfrm>
        </p:grpSpPr>
        <p:pic>
          <p:nvPicPr>
            <p:cNvPr id="15" name="Graphic 14">
              <a:extLst>
                <a:ext uri="{FF2B5EF4-FFF2-40B4-BE49-F238E27FC236}">
                  <a16:creationId xmlns:a16="http://schemas.microsoft.com/office/drawing/2014/main" id="{E3D04B11-9ED4-4B39-ADCD-1B42735AA3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13154" y="1423809"/>
              <a:ext cx="416292" cy="411688"/>
            </a:xfrm>
            <a:prstGeom prst="rect">
              <a:avLst/>
            </a:prstGeom>
          </p:spPr>
        </p:pic>
        <p:pic>
          <p:nvPicPr>
            <p:cNvPr id="18" name="Graphic 22">
              <a:extLst>
                <a:ext uri="{FF2B5EF4-FFF2-40B4-BE49-F238E27FC236}">
                  <a16:creationId xmlns:a16="http://schemas.microsoft.com/office/drawing/2014/main" id="{26936CA8-B738-4A2C-87A8-7F8FEDF27F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86153" y="1425980"/>
              <a:ext cx="416292" cy="411688"/>
            </a:xfrm>
            <a:prstGeom prst="rect">
              <a:avLst/>
            </a:prstGeom>
          </p:spPr>
        </p:pic>
        <p:pic>
          <p:nvPicPr>
            <p:cNvPr id="19" name="Graphic 17">
              <a:extLst>
                <a:ext uri="{FF2B5EF4-FFF2-40B4-BE49-F238E27FC236}">
                  <a16:creationId xmlns:a16="http://schemas.microsoft.com/office/drawing/2014/main" id="{9ABC013C-B74E-4D1D-A47D-D44DF0AA52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58682" y="1421606"/>
              <a:ext cx="416292" cy="416290"/>
            </a:xfrm>
            <a:prstGeom prst="rect">
              <a:avLst/>
            </a:prstGeom>
          </p:spPr>
        </p:pic>
        <p:cxnSp>
          <p:nvCxnSpPr>
            <p:cNvPr id="20" name="Straight Connector 19">
              <a:extLst>
                <a:ext uri="{FF2B5EF4-FFF2-40B4-BE49-F238E27FC236}">
                  <a16:creationId xmlns:a16="http://schemas.microsoft.com/office/drawing/2014/main" id="{96A95A45-6EE5-4607-B093-02AEB64DAAB4}"/>
                </a:ext>
              </a:extLst>
            </p:cNvPr>
            <p:cNvCxnSpPr>
              <a:cxnSpLocks/>
            </p:cNvCxnSpPr>
            <p:nvPr/>
          </p:nvCxnSpPr>
          <p:spPr>
            <a:xfrm>
              <a:off x="374075" y="1940047"/>
              <a:ext cx="57862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EAFD6655-88A1-4E74-B937-42B43396C42B}"/>
                </a:ext>
              </a:extLst>
            </p:cNvPr>
            <p:cNvPicPr>
              <a:picLocks noChangeAspect="1"/>
            </p:cNvPicPr>
            <p:nvPr/>
          </p:nvPicPr>
          <p:blipFill>
            <a:blip r:embed="rId10"/>
            <a:stretch>
              <a:fillRect/>
            </a:stretch>
          </p:blipFill>
          <p:spPr>
            <a:xfrm>
              <a:off x="441699" y="1453440"/>
              <a:ext cx="409575" cy="342900"/>
            </a:xfrm>
            <a:prstGeom prst="rect">
              <a:avLst/>
            </a:prstGeom>
          </p:spPr>
        </p:pic>
      </p:grpSp>
    </p:spTree>
    <p:extLst>
      <p:ext uri="{BB962C8B-B14F-4D97-AF65-F5344CB8AC3E}">
        <p14:creationId xmlns:p14="http://schemas.microsoft.com/office/powerpoint/2010/main" val="22580882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1635E0F8-7E6E-4EA4-A7C1-38AE4274213D}"/>
              </a:ext>
            </a:extLst>
          </p:cNvPr>
          <p:cNvCxnSpPr>
            <a:cxnSpLocks/>
          </p:cNvCxnSpPr>
          <p:nvPr/>
        </p:nvCxnSpPr>
        <p:spPr>
          <a:xfrm flipH="1" flipV="1">
            <a:off x="4366901" y="1380204"/>
            <a:ext cx="7796459" cy="3452265"/>
          </a:xfrm>
          <a:prstGeom prst="line">
            <a:avLst/>
          </a:prstGeom>
          <a:ln w="19050">
            <a:solidFill>
              <a:schemeClr val="tx1">
                <a:lumMod val="85000"/>
                <a:lumOff val="1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645E780-231B-435D-9918-C386DA6B652C}"/>
              </a:ext>
            </a:extLst>
          </p:cNvPr>
          <p:cNvSpPr>
            <a:spLocks noGrp="1"/>
          </p:cNvSpPr>
          <p:nvPr>
            <p:ph type="title"/>
          </p:nvPr>
        </p:nvSpPr>
        <p:spPr>
          <a:xfrm>
            <a:off x="465138" y="666282"/>
            <a:ext cx="11533187" cy="397545"/>
          </a:xfrm>
        </p:spPr>
        <p:txBody>
          <a:bodyPr/>
          <a:lstStyle/>
          <a:p>
            <a:r>
              <a:rPr lang="en-US" sz="3200" dirty="0">
                <a:solidFill>
                  <a:srgbClr val="000000"/>
                </a:solidFill>
              </a:rPr>
              <a:t>Building Tabs using SPFx Development Model</a:t>
            </a:r>
            <a:endParaRPr lang="en-US" sz="5399" dirty="0">
              <a:solidFill>
                <a:srgbClr val="000000"/>
              </a:solidFill>
            </a:endParaRPr>
          </a:p>
        </p:txBody>
      </p:sp>
      <p:grpSp>
        <p:nvGrpSpPr>
          <p:cNvPr id="4" name="Group 3">
            <a:extLst>
              <a:ext uri="{FF2B5EF4-FFF2-40B4-BE49-F238E27FC236}">
                <a16:creationId xmlns:a16="http://schemas.microsoft.com/office/drawing/2014/main" id="{1BC4DBDE-386D-4980-9BDC-6E91B386770A}"/>
              </a:ext>
            </a:extLst>
          </p:cNvPr>
          <p:cNvGrpSpPr/>
          <p:nvPr/>
        </p:nvGrpSpPr>
        <p:grpSpPr>
          <a:xfrm>
            <a:off x="6042114" y="1892426"/>
            <a:ext cx="2580941" cy="1885975"/>
            <a:chOff x="3824185" y="1638265"/>
            <a:chExt cx="2236972" cy="1634626"/>
          </a:xfrm>
        </p:grpSpPr>
        <p:sp>
          <p:nvSpPr>
            <p:cNvPr id="6" name="Rectangle 5">
              <a:extLst>
                <a:ext uri="{FF2B5EF4-FFF2-40B4-BE49-F238E27FC236}">
                  <a16:creationId xmlns:a16="http://schemas.microsoft.com/office/drawing/2014/main" id="{B5298016-99FD-4777-B6EA-A8FA6146C290}"/>
                </a:ext>
              </a:extLst>
            </p:cNvPr>
            <p:cNvSpPr/>
            <p:nvPr/>
          </p:nvSpPr>
          <p:spPr bwMode="auto">
            <a:xfrm>
              <a:off x="3824185" y="1829346"/>
              <a:ext cx="1784947" cy="129430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23" tIns="46623" rIns="46623" bIns="46623" numCol="1" spcCol="0" rtlCol="0" fromWordArt="0" anchor="t" anchorCtr="0" forceAA="0" compatLnSpc="1">
              <a:prstTxWarp prst="textNoShape">
                <a:avLst/>
              </a:prstTxWarp>
              <a:noAutofit/>
            </a:bodyPr>
            <a:lstStyle/>
            <a:p>
              <a:pPr defTabSz="932111" fontAlgn="base">
                <a:spcBef>
                  <a:spcPct val="0"/>
                </a:spcBef>
                <a:spcAft>
                  <a:spcPct val="0"/>
                </a:spcAft>
              </a:pPr>
              <a:r>
                <a:rPr lang="en-US" sz="1632">
                  <a:solidFill>
                    <a:schemeClr val="bg2">
                      <a:lumMod val="25000"/>
                    </a:schemeClr>
                  </a:solidFill>
                  <a:cs typeface="Segoe UI" pitchFamily="34" charset="0"/>
                </a:rPr>
                <a:t>SharePoint </a:t>
              </a:r>
              <a:br>
                <a:rPr lang="en-US" sz="1632">
                  <a:solidFill>
                    <a:schemeClr val="bg2">
                      <a:lumMod val="25000"/>
                    </a:schemeClr>
                  </a:solidFill>
                  <a:cs typeface="Segoe UI" pitchFamily="34" charset="0"/>
                </a:rPr>
              </a:br>
              <a:r>
                <a:rPr lang="en-US" sz="1632">
                  <a:solidFill>
                    <a:schemeClr val="bg2">
                      <a:lumMod val="25000"/>
                    </a:schemeClr>
                  </a:solidFill>
                  <a:cs typeface="Segoe UI" pitchFamily="34" charset="0"/>
                </a:rPr>
                <a:t>Online</a:t>
              </a:r>
            </a:p>
          </p:txBody>
        </p:sp>
        <p:grpSp>
          <p:nvGrpSpPr>
            <p:cNvPr id="7" name="Group 6">
              <a:extLst>
                <a:ext uri="{FF2B5EF4-FFF2-40B4-BE49-F238E27FC236}">
                  <a16:creationId xmlns:a16="http://schemas.microsoft.com/office/drawing/2014/main" id="{A25D49FA-695B-42F6-B937-91B519DF3A61}"/>
                </a:ext>
              </a:extLst>
            </p:cNvPr>
            <p:cNvGrpSpPr>
              <a:grpSpLocks noChangeAspect="1"/>
            </p:cNvGrpSpPr>
            <p:nvPr/>
          </p:nvGrpSpPr>
          <p:grpSpPr>
            <a:xfrm>
              <a:off x="4912751" y="1638265"/>
              <a:ext cx="1148406" cy="688997"/>
              <a:chOff x="5192120" y="3272891"/>
              <a:chExt cx="1696932" cy="1018089"/>
            </a:xfrm>
          </p:grpSpPr>
          <p:pic>
            <p:nvPicPr>
              <p:cNvPr id="9" name="Picture 8">
                <a:extLst>
                  <a:ext uri="{FF2B5EF4-FFF2-40B4-BE49-F238E27FC236}">
                    <a16:creationId xmlns:a16="http://schemas.microsoft.com/office/drawing/2014/main" id="{E646746D-88C5-4901-8FFB-F5F1834B60EE}"/>
                  </a:ext>
                </a:extLst>
              </p:cNvPr>
              <p:cNvPicPr>
                <a:picLocks noChangeAspect="1"/>
              </p:cNvPicPr>
              <p:nvPr/>
            </p:nvPicPr>
            <p:blipFill>
              <a:blip r:embed="rId3"/>
              <a:stretch>
                <a:fillRect/>
              </a:stretch>
            </p:blipFill>
            <p:spPr>
              <a:xfrm>
                <a:off x="5192120" y="3272891"/>
                <a:ext cx="1595281" cy="1018089"/>
              </a:xfrm>
              <a:prstGeom prst="rect">
                <a:avLst/>
              </a:prstGeom>
            </p:spPr>
          </p:pic>
          <p:pic>
            <p:nvPicPr>
              <p:cNvPr id="10" name="Picture 9">
                <a:extLst>
                  <a:ext uri="{FF2B5EF4-FFF2-40B4-BE49-F238E27FC236}">
                    <a16:creationId xmlns:a16="http://schemas.microsoft.com/office/drawing/2014/main" id="{8E6570AC-E183-4687-A2CB-B326D36920D6}"/>
                  </a:ext>
                </a:extLst>
              </p:cNvPr>
              <p:cNvPicPr>
                <a:picLocks noChangeAspect="1"/>
              </p:cNvPicPr>
              <p:nvPr/>
            </p:nvPicPr>
            <p:blipFill>
              <a:blip r:embed="rId4"/>
              <a:stretch>
                <a:fillRect/>
              </a:stretch>
            </p:blipFill>
            <p:spPr>
              <a:xfrm>
                <a:off x="6101093" y="3272891"/>
                <a:ext cx="787959" cy="760637"/>
              </a:xfrm>
              <a:prstGeom prst="rect">
                <a:avLst/>
              </a:prstGeom>
            </p:spPr>
          </p:pic>
        </p:grpSp>
        <p:pic>
          <p:nvPicPr>
            <p:cNvPr id="8" name="Picture 7">
              <a:extLst>
                <a:ext uri="{FF2B5EF4-FFF2-40B4-BE49-F238E27FC236}">
                  <a16:creationId xmlns:a16="http://schemas.microsoft.com/office/drawing/2014/main" id="{AB14C120-D02F-4DEF-AA00-CE4CB5407A71}"/>
                </a:ext>
              </a:extLst>
            </p:cNvPr>
            <p:cNvPicPr>
              <a:picLocks noChangeAspect="1"/>
            </p:cNvPicPr>
            <p:nvPr/>
          </p:nvPicPr>
          <p:blipFill>
            <a:blip r:embed="rId5"/>
            <a:stretch>
              <a:fillRect/>
            </a:stretch>
          </p:blipFill>
          <p:spPr>
            <a:xfrm>
              <a:off x="5364311" y="2782721"/>
              <a:ext cx="489642" cy="490170"/>
            </a:xfrm>
            <a:prstGeom prst="rect">
              <a:avLst/>
            </a:prstGeom>
          </p:spPr>
        </p:pic>
      </p:grpSp>
      <p:grpSp>
        <p:nvGrpSpPr>
          <p:cNvPr id="29" name="Group 28">
            <a:extLst>
              <a:ext uri="{FF2B5EF4-FFF2-40B4-BE49-F238E27FC236}">
                <a16:creationId xmlns:a16="http://schemas.microsoft.com/office/drawing/2014/main" id="{F803A5C1-20F8-4982-9229-7070D8167309}"/>
              </a:ext>
            </a:extLst>
          </p:cNvPr>
          <p:cNvGrpSpPr/>
          <p:nvPr/>
        </p:nvGrpSpPr>
        <p:grpSpPr>
          <a:xfrm>
            <a:off x="9776485" y="1481326"/>
            <a:ext cx="1789380" cy="1028025"/>
            <a:chOff x="4772232" y="5510466"/>
            <a:chExt cx="1789633" cy="1028171"/>
          </a:xfrm>
        </p:grpSpPr>
        <p:grpSp>
          <p:nvGrpSpPr>
            <p:cNvPr id="30" name="Group 29">
              <a:extLst>
                <a:ext uri="{FF2B5EF4-FFF2-40B4-BE49-F238E27FC236}">
                  <a16:creationId xmlns:a16="http://schemas.microsoft.com/office/drawing/2014/main" id="{4F0166B1-791C-4ECE-B4BA-8B5806268208}"/>
                </a:ext>
              </a:extLst>
            </p:cNvPr>
            <p:cNvGrpSpPr>
              <a:grpSpLocks noChangeAspect="1"/>
            </p:cNvGrpSpPr>
            <p:nvPr/>
          </p:nvGrpSpPr>
          <p:grpSpPr>
            <a:xfrm>
              <a:off x="5400769" y="5510466"/>
              <a:ext cx="541552" cy="612000"/>
              <a:chOff x="1776745" y="4741916"/>
              <a:chExt cx="489172" cy="552806"/>
            </a:xfrm>
          </p:grpSpPr>
          <p:pic>
            <p:nvPicPr>
              <p:cNvPr id="32" name="Picture 31">
                <a:extLst>
                  <a:ext uri="{FF2B5EF4-FFF2-40B4-BE49-F238E27FC236}">
                    <a16:creationId xmlns:a16="http://schemas.microsoft.com/office/drawing/2014/main" id="{85EB25E7-F024-4885-A182-887DC982E887}"/>
                  </a:ext>
                </a:extLst>
              </p:cNvPr>
              <p:cNvPicPr>
                <a:picLocks noChangeAspect="1"/>
              </p:cNvPicPr>
              <p:nvPr/>
            </p:nvPicPr>
            <p:blipFill>
              <a:blip r:embed="rId6"/>
              <a:stretch>
                <a:fillRect/>
              </a:stretch>
            </p:blipFill>
            <p:spPr>
              <a:xfrm>
                <a:off x="1785786" y="4741916"/>
                <a:ext cx="480131" cy="552806"/>
              </a:xfrm>
              <a:prstGeom prst="rect">
                <a:avLst/>
              </a:prstGeom>
            </p:spPr>
          </p:pic>
          <p:sp>
            <p:nvSpPr>
              <p:cNvPr id="33" name="TextBox 32">
                <a:extLst>
                  <a:ext uri="{FF2B5EF4-FFF2-40B4-BE49-F238E27FC236}">
                    <a16:creationId xmlns:a16="http://schemas.microsoft.com/office/drawing/2014/main" id="{DB425414-9E9F-47D7-B6BF-9C955A348B3D}"/>
                  </a:ext>
                </a:extLst>
              </p:cNvPr>
              <p:cNvSpPr txBox="1"/>
              <p:nvPr/>
            </p:nvSpPr>
            <p:spPr>
              <a:xfrm>
                <a:off x="1776745" y="4988029"/>
                <a:ext cx="481051" cy="229702"/>
              </a:xfrm>
              <a:prstGeom prst="rect">
                <a:avLst/>
              </a:prstGeom>
              <a:noFill/>
            </p:spPr>
            <p:txBody>
              <a:bodyPr wrap="square" lIns="0" tIns="0" rIns="0" bIns="0" rtlCol="0">
                <a:spAutoFit/>
              </a:bodyPr>
              <a:lstStyle/>
              <a:p>
                <a:pPr algn="ctr">
                  <a:lnSpc>
                    <a:spcPct val="90000"/>
                  </a:lnSpc>
                  <a:spcAft>
                    <a:spcPts val="600"/>
                  </a:spcAft>
                </a:pPr>
                <a:r>
                  <a:rPr lang="en-US" b="1">
                    <a:solidFill>
                      <a:schemeClr val="accent1"/>
                    </a:solidFill>
                  </a:rPr>
                  <a:t>js</a:t>
                </a:r>
              </a:p>
            </p:txBody>
          </p:sp>
        </p:grpSp>
        <p:sp>
          <p:nvSpPr>
            <p:cNvPr id="31" name="Rectangle 30">
              <a:extLst>
                <a:ext uri="{FF2B5EF4-FFF2-40B4-BE49-F238E27FC236}">
                  <a16:creationId xmlns:a16="http://schemas.microsoft.com/office/drawing/2014/main" id="{2EF49FA2-763E-4929-A67C-8AD9A4959F19}"/>
                </a:ext>
              </a:extLst>
            </p:cNvPr>
            <p:cNvSpPr/>
            <p:nvPr/>
          </p:nvSpPr>
          <p:spPr bwMode="auto">
            <a:xfrm>
              <a:off x="4772232" y="5891710"/>
              <a:ext cx="1789633" cy="64692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599">
                  <a:solidFill>
                    <a:schemeClr val="tx1">
                      <a:lumMod val="75000"/>
                    </a:schemeClr>
                  </a:solidFill>
                </a:rPr>
                <a:t>JavaScript Library</a:t>
              </a:r>
            </a:p>
          </p:txBody>
        </p:sp>
      </p:grpSp>
      <p:grpSp>
        <p:nvGrpSpPr>
          <p:cNvPr id="42" name="Group 41">
            <a:extLst>
              <a:ext uri="{FF2B5EF4-FFF2-40B4-BE49-F238E27FC236}">
                <a16:creationId xmlns:a16="http://schemas.microsoft.com/office/drawing/2014/main" id="{B30F3C23-6445-439C-8B5D-4926DA818562}"/>
              </a:ext>
            </a:extLst>
          </p:cNvPr>
          <p:cNvGrpSpPr/>
          <p:nvPr/>
        </p:nvGrpSpPr>
        <p:grpSpPr>
          <a:xfrm>
            <a:off x="9638250" y="4682716"/>
            <a:ext cx="2411809" cy="1472253"/>
            <a:chOff x="9406897" y="4453059"/>
            <a:chExt cx="2412151" cy="1472461"/>
          </a:xfrm>
        </p:grpSpPr>
        <p:grpSp>
          <p:nvGrpSpPr>
            <p:cNvPr id="11" name="Group 10">
              <a:extLst>
                <a:ext uri="{FF2B5EF4-FFF2-40B4-BE49-F238E27FC236}">
                  <a16:creationId xmlns:a16="http://schemas.microsoft.com/office/drawing/2014/main" id="{21E6928C-84F6-475A-B091-BBF62D0E6D1E}"/>
                </a:ext>
              </a:extLst>
            </p:cNvPr>
            <p:cNvGrpSpPr/>
            <p:nvPr/>
          </p:nvGrpSpPr>
          <p:grpSpPr>
            <a:xfrm>
              <a:off x="10029415" y="4897349"/>
              <a:ext cx="1789633" cy="1028171"/>
              <a:chOff x="5024657" y="5510466"/>
              <a:chExt cx="1789633" cy="1028171"/>
            </a:xfrm>
          </p:grpSpPr>
          <p:grpSp>
            <p:nvGrpSpPr>
              <p:cNvPr id="12" name="Group 11">
                <a:extLst>
                  <a:ext uri="{FF2B5EF4-FFF2-40B4-BE49-F238E27FC236}">
                    <a16:creationId xmlns:a16="http://schemas.microsoft.com/office/drawing/2014/main" id="{BC897F7D-4C10-4649-9397-3E6C754C73E8}"/>
                  </a:ext>
                </a:extLst>
              </p:cNvPr>
              <p:cNvGrpSpPr>
                <a:grpSpLocks noChangeAspect="1"/>
              </p:cNvGrpSpPr>
              <p:nvPr/>
            </p:nvGrpSpPr>
            <p:grpSpPr>
              <a:xfrm>
                <a:off x="5662160" y="5510466"/>
                <a:ext cx="532578" cy="612000"/>
                <a:chOff x="2012859" y="4741916"/>
                <a:chExt cx="481067" cy="552806"/>
              </a:xfrm>
            </p:grpSpPr>
            <p:pic>
              <p:nvPicPr>
                <p:cNvPr id="14" name="Picture 13">
                  <a:extLst>
                    <a:ext uri="{FF2B5EF4-FFF2-40B4-BE49-F238E27FC236}">
                      <a16:creationId xmlns:a16="http://schemas.microsoft.com/office/drawing/2014/main" id="{9CFE0637-908B-47F2-8F4D-9FCE124C047E}"/>
                    </a:ext>
                  </a:extLst>
                </p:cNvPr>
                <p:cNvPicPr>
                  <a:picLocks noChangeAspect="1"/>
                </p:cNvPicPr>
                <p:nvPr/>
              </p:nvPicPr>
              <p:blipFill>
                <a:blip r:embed="rId6"/>
                <a:stretch>
                  <a:fillRect/>
                </a:stretch>
              </p:blipFill>
              <p:spPr>
                <a:xfrm>
                  <a:off x="2013795" y="4741916"/>
                  <a:ext cx="480131" cy="552806"/>
                </a:xfrm>
                <a:prstGeom prst="rect">
                  <a:avLst/>
                </a:prstGeom>
              </p:spPr>
            </p:pic>
            <p:sp>
              <p:nvSpPr>
                <p:cNvPr id="15" name="TextBox 14">
                  <a:extLst>
                    <a:ext uri="{FF2B5EF4-FFF2-40B4-BE49-F238E27FC236}">
                      <a16:creationId xmlns:a16="http://schemas.microsoft.com/office/drawing/2014/main" id="{CB84C5A8-24C5-455C-9899-51CC21826C2B}"/>
                    </a:ext>
                  </a:extLst>
                </p:cNvPr>
                <p:cNvSpPr txBox="1"/>
                <p:nvPr/>
              </p:nvSpPr>
              <p:spPr>
                <a:xfrm>
                  <a:off x="2012859" y="4988029"/>
                  <a:ext cx="481051" cy="229701"/>
                </a:xfrm>
                <a:prstGeom prst="rect">
                  <a:avLst/>
                </a:prstGeom>
                <a:noFill/>
              </p:spPr>
              <p:txBody>
                <a:bodyPr wrap="square" lIns="0" tIns="0" rIns="0" bIns="0" rtlCol="0">
                  <a:spAutoFit/>
                </a:bodyPr>
                <a:lstStyle/>
                <a:p>
                  <a:pPr algn="ctr">
                    <a:lnSpc>
                      <a:spcPct val="90000"/>
                    </a:lnSpc>
                    <a:spcAft>
                      <a:spcPts val="600"/>
                    </a:spcAft>
                  </a:pPr>
                  <a:r>
                    <a:rPr lang="en-US" b="1">
                      <a:solidFill>
                        <a:schemeClr val="accent1"/>
                      </a:solidFill>
                    </a:rPr>
                    <a:t>js</a:t>
                  </a:r>
                </a:p>
              </p:txBody>
            </p:sp>
          </p:grpSp>
          <p:sp>
            <p:nvSpPr>
              <p:cNvPr id="13" name="Rectangle 12">
                <a:extLst>
                  <a:ext uri="{FF2B5EF4-FFF2-40B4-BE49-F238E27FC236}">
                    <a16:creationId xmlns:a16="http://schemas.microsoft.com/office/drawing/2014/main" id="{7B4794CE-01FF-426E-8243-62B398D9C045}"/>
                  </a:ext>
                </a:extLst>
              </p:cNvPr>
              <p:cNvSpPr/>
              <p:nvPr/>
            </p:nvSpPr>
            <p:spPr bwMode="auto">
              <a:xfrm>
                <a:off x="5024657" y="5891710"/>
                <a:ext cx="1789633" cy="64692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599">
                    <a:solidFill>
                      <a:schemeClr val="tx1">
                        <a:lumMod val="75000"/>
                      </a:schemeClr>
                    </a:solidFill>
                  </a:rPr>
                  <a:t>JavaScript Library</a:t>
                </a:r>
              </a:p>
            </p:txBody>
          </p:sp>
        </p:grpSp>
        <p:grpSp>
          <p:nvGrpSpPr>
            <p:cNvPr id="37" name="Group 36">
              <a:extLst>
                <a:ext uri="{FF2B5EF4-FFF2-40B4-BE49-F238E27FC236}">
                  <a16:creationId xmlns:a16="http://schemas.microsoft.com/office/drawing/2014/main" id="{CEE3C0C5-083A-48E2-A249-4F5B0358DC4F}"/>
                </a:ext>
              </a:extLst>
            </p:cNvPr>
            <p:cNvGrpSpPr/>
            <p:nvPr/>
          </p:nvGrpSpPr>
          <p:grpSpPr>
            <a:xfrm>
              <a:off x="9406897" y="4453059"/>
              <a:ext cx="1233303" cy="1044826"/>
              <a:chOff x="7995181" y="3557344"/>
              <a:chExt cx="1233303" cy="1044826"/>
            </a:xfrm>
          </p:grpSpPr>
          <p:grpSp>
            <p:nvGrpSpPr>
              <p:cNvPr id="38" name="Group 37">
                <a:extLst>
                  <a:ext uri="{FF2B5EF4-FFF2-40B4-BE49-F238E27FC236}">
                    <a16:creationId xmlns:a16="http://schemas.microsoft.com/office/drawing/2014/main" id="{12C84B66-9000-45B8-94ED-753703D19685}"/>
                  </a:ext>
                </a:extLst>
              </p:cNvPr>
              <p:cNvGrpSpPr/>
              <p:nvPr/>
            </p:nvGrpSpPr>
            <p:grpSpPr>
              <a:xfrm>
                <a:off x="8358210" y="3557344"/>
                <a:ext cx="623162" cy="539683"/>
                <a:chOff x="5819006" y="2048496"/>
                <a:chExt cx="623162" cy="539683"/>
              </a:xfrm>
            </p:grpSpPr>
            <p:pic>
              <p:nvPicPr>
                <p:cNvPr id="40" name="Picture 39">
                  <a:extLst>
                    <a:ext uri="{FF2B5EF4-FFF2-40B4-BE49-F238E27FC236}">
                      <a16:creationId xmlns:a16="http://schemas.microsoft.com/office/drawing/2014/main" id="{B8E633F1-F9CA-4246-84DA-EE4ED4B005F3}"/>
                    </a:ext>
                  </a:extLst>
                </p:cNvPr>
                <p:cNvPicPr>
                  <a:picLocks noChangeAspect="1"/>
                </p:cNvPicPr>
                <p:nvPr/>
              </p:nvPicPr>
              <p:blipFill>
                <a:blip r:embed="rId7"/>
                <a:stretch>
                  <a:fillRect/>
                </a:stretch>
              </p:blipFill>
              <p:spPr>
                <a:xfrm>
                  <a:off x="5819006" y="2048496"/>
                  <a:ext cx="507246" cy="421358"/>
                </a:xfrm>
                <a:prstGeom prst="rect">
                  <a:avLst/>
                </a:prstGeom>
              </p:spPr>
            </p:pic>
            <p:pic>
              <p:nvPicPr>
                <p:cNvPr id="41" name="Picture 40">
                  <a:extLst>
                    <a:ext uri="{FF2B5EF4-FFF2-40B4-BE49-F238E27FC236}">
                      <a16:creationId xmlns:a16="http://schemas.microsoft.com/office/drawing/2014/main" id="{E419CA59-A0BB-472A-B3C9-31C2241BFF8C}"/>
                    </a:ext>
                  </a:extLst>
                </p:cNvPr>
                <p:cNvPicPr>
                  <a:picLocks noChangeAspect="1"/>
                </p:cNvPicPr>
                <p:nvPr/>
              </p:nvPicPr>
              <p:blipFill>
                <a:blip r:embed="rId8"/>
                <a:stretch>
                  <a:fillRect/>
                </a:stretch>
              </p:blipFill>
              <p:spPr>
                <a:xfrm>
                  <a:off x="6118168" y="2279147"/>
                  <a:ext cx="324000" cy="309032"/>
                </a:xfrm>
                <a:prstGeom prst="rect">
                  <a:avLst/>
                </a:prstGeom>
              </p:spPr>
            </p:pic>
          </p:grpSp>
          <p:sp>
            <p:nvSpPr>
              <p:cNvPr id="39" name="TextBox 38">
                <a:extLst>
                  <a:ext uri="{FF2B5EF4-FFF2-40B4-BE49-F238E27FC236}">
                    <a16:creationId xmlns:a16="http://schemas.microsoft.com/office/drawing/2014/main" id="{82E934CD-A687-4137-909D-4F59FF7CA2C2}"/>
                  </a:ext>
                </a:extLst>
              </p:cNvPr>
              <p:cNvSpPr txBox="1"/>
              <p:nvPr/>
            </p:nvSpPr>
            <p:spPr>
              <a:xfrm>
                <a:off x="7995181" y="3967902"/>
                <a:ext cx="1233303" cy="634268"/>
              </a:xfrm>
              <a:prstGeom prst="rect">
                <a:avLst/>
              </a:prstGeom>
              <a:noFill/>
            </p:spPr>
            <p:txBody>
              <a:bodyPr wrap="square" lIns="182854" tIns="146283" rIns="182854" bIns="146283" rtlCol="0">
                <a:spAutoFit/>
              </a:bodyPr>
              <a:lstStyle/>
              <a:p>
                <a:pPr algn="ctr">
                  <a:lnSpc>
                    <a:spcPct val="90000"/>
                  </a:lnSpc>
                  <a:spcAft>
                    <a:spcPts val="600"/>
                  </a:spcAft>
                </a:pPr>
                <a:r>
                  <a:rPr lang="en-US" sz="1199">
                    <a:gradFill>
                      <a:gsLst>
                        <a:gs pos="2917">
                          <a:schemeClr val="tx1"/>
                        </a:gs>
                        <a:gs pos="30000">
                          <a:schemeClr val="tx1"/>
                        </a:gs>
                      </a:gsLst>
                      <a:lin ang="5400000" scaled="0"/>
                    </a:gradFill>
                  </a:rPr>
                  <a:t>Tenant App catalog</a:t>
                </a:r>
              </a:p>
            </p:txBody>
          </p:sp>
        </p:grpSp>
      </p:grpSp>
      <p:sp>
        <p:nvSpPr>
          <p:cNvPr id="46" name="TextBox 45">
            <a:extLst>
              <a:ext uri="{FF2B5EF4-FFF2-40B4-BE49-F238E27FC236}">
                <a16:creationId xmlns:a16="http://schemas.microsoft.com/office/drawing/2014/main" id="{E7D94942-BF86-4CAA-B2A0-09389ED7DF27}"/>
              </a:ext>
            </a:extLst>
          </p:cNvPr>
          <p:cNvSpPr txBox="1"/>
          <p:nvPr/>
        </p:nvSpPr>
        <p:spPr>
          <a:xfrm>
            <a:off x="5006736" y="1189913"/>
            <a:ext cx="3303951" cy="634440"/>
          </a:xfrm>
          <a:prstGeom prst="rect">
            <a:avLst/>
          </a:prstGeom>
          <a:noFill/>
        </p:spPr>
        <p:txBody>
          <a:bodyPr wrap="none" lIns="182854" tIns="146283" rIns="182854" bIns="146283" rtlCol="0">
            <a:spAutoFit/>
          </a:bodyPr>
          <a:lstStyle/>
          <a:p>
            <a:pPr>
              <a:lnSpc>
                <a:spcPct val="90000"/>
              </a:lnSpc>
              <a:spcAft>
                <a:spcPts val="600"/>
              </a:spcAft>
            </a:pPr>
            <a:r>
              <a:rPr lang="en-US" sz="2400"/>
              <a:t>Office 365 public CDN</a:t>
            </a:r>
          </a:p>
        </p:txBody>
      </p:sp>
      <p:grpSp>
        <p:nvGrpSpPr>
          <p:cNvPr id="47" name="Group 46">
            <a:extLst>
              <a:ext uri="{FF2B5EF4-FFF2-40B4-BE49-F238E27FC236}">
                <a16:creationId xmlns:a16="http://schemas.microsoft.com/office/drawing/2014/main" id="{99235348-4B73-4A47-9313-23E8FE2644B6}"/>
              </a:ext>
            </a:extLst>
          </p:cNvPr>
          <p:cNvGrpSpPr/>
          <p:nvPr/>
        </p:nvGrpSpPr>
        <p:grpSpPr>
          <a:xfrm>
            <a:off x="985706" y="3667734"/>
            <a:ext cx="1291705" cy="1319122"/>
            <a:chOff x="1433961" y="3223662"/>
            <a:chExt cx="1291888" cy="1319309"/>
          </a:xfrm>
        </p:grpSpPr>
        <p:grpSp>
          <p:nvGrpSpPr>
            <p:cNvPr id="48" name="Group 47">
              <a:extLst>
                <a:ext uri="{FF2B5EF4-FFF2-40B4-BE49-F238E27FC236}">
                  <a16:creationId xmlns:a16="http://schemas.microsoft.com/office/drawing/2014/main" id="{BC6D5C94-DA94-4807-B15F-F2B14DDF6117}"/>
                </a:ext>
              </a:extLst>
            </p:cNvPr>
            <p:cNvGrpSpPr>
              <a:grpSpLocks noChangeAspect="1"/>
            </p:cNvGrpSpPr>
            <p:nvPr/>
          </p:nvGrpSpPr>
          <p:grpSpPr>
            <a:xfrm>
              <a:off x="1681733" y="3223662"/>
              <a:ext cx="737760" cy="828000"/>
              <a:chOff x="6352374" y="4481596"/>
              <a:chExt cx="1121405" cy="1258565"/>
            </a:xfrm>
          </p:grpSpPr>
          <p:grpSp>
            <p:nvGrpSpPr>
              <p:cNvPr id="50" name="Group 49">
                <a:extLst>
                  <a:ext uri="{FF2B5EF4-FFF2-40B4-BE49-F238E27FC236}">
                    <a16:creationId xmlns:a16="http://schemas.microsoft.com/office/drawing/2014/main" id="{5F1F4322-A546-426C-8FC7-BED6D9859E73}"/>
                  </a:ext>
                </a:extLst>
              </p:cNvPr>
              <p:cNvGrpSpPr/>
              <p:nvPr/>
            </p:nvGrpSpPr>
            <p:grpSpPr>
              <a:xfrm>
                <a:off x="6352374" y="4481596"/>
                <a:ext cx="1121405" cy="1258565"/>
                <a:chOff x="8756011" y="4457628"/>
                <a:chExt cx="1121405" cy="1258565"/>
              </a:xfrm>
            </p:grpSpPr>
            <p:sp>
              <p:nvSpPr>
                <p:cNvPr id="55" name="Oval 54">
                  <a:extLst>
                    <a:ext uri="{FF2B5EF4-FFF2-40B4-BE49-F238E27FC236}">
                      <a16:creationId xmlns:a16="http://schemas.microsoft.com/office/drawing/2014/main" id="{F007F975-368B-4C27-A9A8-CECF378C88F9}"/>
                    </a:ext>
                  </a:extLst>
                </p:cNvPr>
                <p:cNvSpPr/>
                <p:nvPr/>
              </p:nvSpPr>
              <p:spPr bwMode="auto">
                <a:xfrm>
                  <a:off x="8756011" y="4530388"/>
                  <a:ext cx="1121405" cy="1121405"/>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6" name="Isosceles Triangle 55">
                  <a:extLst>
                    <a:ext uri="{FF2B5EF4-FFF2-40B4-BE49-F238E27FC236}">
                      <a16:creationId xmlns:a16="http://schemas.microsoft.com/office/drawing/2014/main" id="{E867E00D-3182-4199-BD09-10551DDCAB0F}"/>
                    </a:ext>
                  </a:extLst>
                </p:cNvPr>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7" name="Isosceles Triangle 56">
                  <a:extLst>
                    <a:ext uri="{FF2B5EF4-FFF2-40B4-BE49-F238E27FC236}">
                      <a16:creationId xmlns:a16="http://schemas.microsoft.com/office/drawing/2014/main" id="{AF367450-F06F-4D40-86E3-989B4EAAB75D}"/>
                    </a:ext>
                  </a:extLst>
                </p:cNvPr>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grpSp>
          <p:pic>
            <p:nvPicPr>
              <p:cNvPr id="51" name="Picture 50">
                <a:extLst>
                  <a:ext uri="{FF2B5EF4-FFF2-40B4-BE49-F238E27FC236}">
                    <a16:creationId xmlns:a16="http://schemas.microsoft.com/office/drawing/2014/main" id="{08F72934-EB0C-4E69-A14B-3631D7E32CA0}"/>
                  </a:ext>
                </a:extLst>
              </p:cNvPr>
              <p:cNvPicPr>
                <a:picLocks noChangeAspect="1"/>
              </p:cNvPicPr>
              <p:nvPr/>
            </p:nvPicPr>
            <p:blipFill>
              <a:blip r:embed="rId9"/>
              <a:stretch>
                <a:fillRect/>
              </a:stretch>
            </p:blipFill>
            <p:spPr>
              <a:xfrm>
                <a:off x="6602561" y="4864281"/>
                <a:ext cx="674752" cy="523831"/>
              </a:xfrm>
              <a:prstGeom prst="rect">
                <a:avLst/>
              </a:prstGeom>
            </p:spPr>
          </p:pic>
          <p:grpSp>
            <p:nvGrpSpPr>
              <p:cNvPr id="52" name="Group 51">
                <a:extLst>
                  <a:ext uri="{FF2B5EF4-FFF2-40B4-BE49-F238E27FC236}">
                    <a16:creationId xmlns:a16="http://schemas.microsoft.com/office/drawing/2014/main" id="{EA45FCAD-14A0-41F1-94C5-59AE52E25891}"/>
                  </a:ext>
                </a:extLst>
              </p:cNvPr>
              <p:cNvGrpSpPr>
                <a:grpSpLocks noChangeAspect="1"/>
              </p:cNvGrpSpPr>
              <p:nvPr/>
            </p:nvGrpSpPr>
            <p:grpSpPr>
              <a:xfrm>
                <a:off x="6789543" y="4973739"/>
                <a:ext cx="318560" cy="360000"/>
                <a:chOff x="1776745" y="4741916"/>
                <a:chExt cx="489172" cy="552806"/>
              </a:xfrm>
            </p:grpSpPr>
            <p:pic>
              <p:nvPicPr>
                <p:cNvPr id="53" name="Picture 52">
                  <a:extLst>
                    <a:ext uri="{FF2B5EF4-FFF2-40B4-BE49-F238E27FC236}">
                      <a16:creationId xmlns:a16="http://schemas.microsoft.com/office/drawing/2014/main" id="{DAF7CD2D-5665-468D-BF9A-FAA12D15FE27}"/>
                    </a:ext>
                  </a:extLst>
                </p:cNvPr>
                <p:cNvPicPr>
                  <a:picLocks noChangeAspect="1"/>
                </p:cNvPicPr>
                <p:nvPr/>
              </p:nvPicPr>
              <p:blipFill>
                <a:blip r:embed="rId6"/>
                <a:stretch>
                  <a:fillRect/>
                </a:stretch>
              </p:blipFill>
              <p:spPr>
                <a:xfrm>
                  <a:off x="1785786" y="4741916"/>
                  <a:ext cx="480131" cy="552806"/>
                </a:xfrm>
                <a:prstGeom prst="rect">
                  <a:avLst/>
                </a:prstGeom>
              </p:spPr>
            </p:pic>
            <p:sp>
              <p:nvSpPr>
                <p:cNvPr id="54" name="TextBox 53">
                  <a:extLst>
                    <a:ext uri="{FF2B5EF4-FFF2-40B4-BE49-F238E27FC236}">
                      <a16:creationId xmlns:a16="http://schemas.microsoft.com/office/drawing/2014/main" id="{65F7C495-168E-47BF-98AD-F7DB2EA0B294}"/>
                    </a:ext>
                  </a:extLst>
                </p:cNvPr>
                <p:cNvSpPr txBox="1"/>
                <p:nvPr/>
              </p:nvSpPr>
              <p:spPr>
                <a:xfrm>
                  <a:off x="1776745" y="4862608"/>
                  <a:ext cx="481053" cy="345933"/>
                </a:xfrm>
                <a:prstGeom prst="rect">
                  <a:avLst/>
                </a:prstGeom>
                <a:noFill/>
              </p:spPr>
              <p:txBody>
                <a:bodyPr wrap="square" lIns="0" tIns="0" rIns="0" bIns="0" rtlCol="0">
                  <a:spAutoFit/>
                </a:bodyPr>
                <a:lstStyle/>
                <a:p>
                  <a:pPr algn="ctr">
                    <a:lnSpc>
                      <a:spcPct val="90000"/>
                    </a:lnSpc>
                    <a:spcAft>
                      <a:spcPts val="600"/>
                    </a:spcAft>
                  </a:pPr>
                  <a:r>
                    <a:rPr lang="en-US" sz="1049">
                      <a:solidFill>
                        <a:schemeClr val="accent1"/>
                      </a:solidFill>
                    </a:rPr>
                    <a:t>js</a:t>
                  </a:r>
                </a:p>
              </p:txBody>
            </p:sp>
          </p:grpSp>
        </p:grpSp>
        <p:sp>
          <p:nvSpPr>
            <p:cNvPr id="49" name="TextBox 48">
              <a:extLst>
                <a:ext uri="{FF2B5EF4-FFF2-40B4-BE49-F238E27FC236}">
                  <a16:creationId xmlns:a16="http://schemas.microsoft.com/office/drawing/2014/main" id="{B2FFCB39-2919-40E3-9FCB-FB94592A95B3}"/>
                </a:ext>
              </a:extLst>
            </p:cNvPr>
            <p:cNvSpPr txBox="1"/>
            <p:nvPr/>
          </p:nvSpPr>
          <p:spPr>
            <a:xfrm>
              <a:off x="1433961" y="4081306"/>
              <a:ext cx="1291888" cy="461665"/>
            </a:xfrm>
            <a:prstGeom prst="rect">
              <a:avLst/>
            </a:prstGeom>
            <a:noFill/>
          </p:spPr>
          <p:txBody>
            <a:bodyPr wrap="square" lIns="182854" tIns="146283" rIns="182854" bIns="146283" rtlCol="0">
              <a:spAutoFit/>
            </a:bodyPr>
            <a:lstStyle/>
            <a:p>
              <a:pPr algn="ctr">
                <a:lnSpc>
                  <a:spcPct val="90000"/>
                </a:lnSpc>
                <a:spcAft>
                  <a:spcPts val="600"/>
                </a:spcAft>
              </a:pPr>
              <a:r>
                <a:rPr lang="en-US" sz="1199" dirty="0">
                  <a:gradFill>
                    <a:gsLst>
                      <a:gs pos="2917">
                        <a:schemeClr val="tx1"/>
                      </a:gs>
                      <a:gs pos="30000">
                        <a:schemeClr val="tx1"/>
                      </a:gs>
                    </a:gsLst>
                    <a:lin ang="5400000" scaled="0"/>
                  </a:gradFill>
                </a:rPr>
                <a:t>SPFx solution</a:t>
              </a:r>
            </a:p>
          </p:txBody>
        </p:sp>
      </p:grpSp>
      <p:cxnSp>
        <p:nvCxnSpPr>
          <p:cNvPr id="58" name="Straight Arrow Connector 57">
            <a:extLst>
              <a:ext uri="{FF2B5EF4-FFF2-40B4-BE49-F238E27FC236}">
                <a16:creationId xmlns:a16="http://schemas.microsoft.com/office/drawing/2014/main" id="{5277761B-6A76-4C3B-A38C-FFB3650E3E78}"/>
              </a:ext>
            </a:extLst>
          </p:cNvPr>
          <p:cNvCxnSpPr>
            <a:cxnSpLocks/>
          </p:cNvCxnSpPr>
          <p:nvPr/>
        </p:nvCxnSpPr>
        <p:spPr>
          <a:xfrm flipH="1">
            <a:off x="2277413" y="4106112"/>
            <a:ext cx="916488" cy="0"/>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59" name="Straight Connector 58">
            <a:extLst>
              <a:ext uri="{FF2B5EF4-FFF2-40B4-BE49-F238E27FC236}">
                <a16:creationId xmlns:a16="http://schemas.microsoft.com/office/drawing/2014/main" id="{1013EE3A-3803-47AF-9FA2-BE4162722833}"/>
              </a:ext>
            </a:extLst>
          </p:cNvPr>
          <p:cNvCxnSpPr>
            <a:cxnSpLocks/>
          </p:cNvCxnSpPr>
          <p:nvPr/>
        </p:nvCxnSpPr>
        <p:spPr>
          <a:xfrm flipV="1">
            <a:off x="2192088" y="4399202"/>
            <a:ext cx="599233" cy="1320496"/>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60" name="TextBox 4">
            <a:extLst>
              <a:ext uri="{FF2B5EF4-FFF2-40B4-BE49-F238E27FC236}">
                <a16:creationId xmlns:a16="http://schemas.microsoft.com/office/drawing/2014/main" id="{390287EC-5D48-4DA9-8FBA-B351C9D08E9D}"/>
              </a:ext>
            </a:extLst>
          </p:cNvPr>
          <p:cNvSpPr txBox="1"/>
          <p:nvPr/>
        </p:nvSpPr>
        <p:spPr>
          <a:xfrm>
            <a:off x="521581" y="5562192"/>
            <a:ext cx="2640565" cy="982068"/>
          </a:xfrm>
          <a:prstGeom prst="rect">
            <a:avLst/>
          </a:prstGeom>
          <a:solidFill>
            <a:srgbClr val="505050"/>
          </a:solidFill>
          <a:ln w="19050">
            <a:noFill/>
            <a:prstDash val="solid"/>
            <a:miter lim="800000"/>
          </a:ln>
          <a:effectLst/>
        </p:spPr>
        <p:txBody>
          <a:bodyPr wrap="square" lIns="58167" tIns="29085" rIns="93070" bIns="29085"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SPFx Teams solutions are deployed to Office 365 tenants using tenant app catalog- Typical options for the </a:t>
            </a:r>
            <a:r>
              <a:rPr lang="en-US" sz="1200" dirty="0" err="1">
                <a:solidFill>
                  <a:schemeClr val="bg1"/>
                </a:solidFill>
              </a:rPr>
              <a:t>sppkg</a:t>
            </a:r>
            <a:r>
              <a:rPr lang="en-US" sz="1200" dirty="0">
                <a:solidFill>
                  <a:schemeClr val="bg1"/>
                </a:solidFill>
              </a:rPr>
              <a:t> file packaging and hosting available. </a:t>
            </a:r>
          </a:p>
        </p:txBody>
      </p:sp>
      <p:pic>
        <p:nvPicPr>
          <p:cNvPr id="63" name="Picture 1" descr="image001">
            <a:extLst>
              <a:ext uri="{FF2B5EF4-FFF2-40B4-BE49-F238E27FC236}">
                <a16:creationId xmlns:a16="http://schemas.microsoft.com/office/drawing/2014/main" id="{3D7F86A8-A836-4FC9-9429-19748455A4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4603" y="2769548"/>
            <a:ext cx="4444958" cy="284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Rectangle 63">
            <a:extLst>
              <a:ext uri="{FF2B5EF4-FFF2-40B4-BE49-F238E27FC236}">
                <a16:creationId xmlns:a16="http://schemas.microsoft.com/office/drawing/2014/main" id="{E2DFE709-C646-4EEE-947C-759F8515A6F1}"/>
              </a:ext>
            </a:extLst>
          </p:cNvPr>
          <p:cNvSpPr/>
          <p:nvPr/>
        </p:nvSpPr>
        <p:spPr bwMode="auto">
          <a:xfrm>
            <a:off x="4775433" y="3391790"/>
            <a:ext cx="2735772" cy="2222531"/>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7985"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b="1" dirty="0">
                <a:solidFill>
                  <a:schemeClr val="bg2">
                    <a:lumMod val="25000"/>
                  </a:schemeClr>
                </a:solidFill>
                <a:ea typeface="Segoe UI" pitchFamily="34" charset="0"/>
                <a:cs typeface="Segoe UI" pitchFamily="34" charset="0"/>
              </a:rPr>
              <a:t>SPFx Teams </a:t>
            </a:r>
            <a:br>
              <a:rPr lang="en-US" b="1" dirty="0">
                <a:solidFill>
                  <a:schemeClr val="bg2">
                    <a:lumMod val="25000"/>
                  </a:schemeClr>
                </a:solidFill>
                <a:ea typeface="Segoe UI" pitchFamily="34" charset="0"/>
                <a:cs typeface="Segoe UI" pitchFamily="34" charset="0"/>
              </a:rPr>
            </a:br>
            <a:r>
              <a:rPr lang="en-US" b="1" dirty="0">
                <a:solidFill>
                  <a:schemeClr val="bg2">
                    <a:lumMod val="25000"/>
                  </a:schemeClr>
                </a:solidFill>
                <a:ea typeface="Segoe UI" pitchFamily="34" charset="0"/>
                <a:cs typeface="Segoe UI" pitchFamily="34" charset="0"/>
              </a:rPr>
              <a:t>Application</a:t>
            </a:r>
          </a:p>
        </p:txBody>
      </p:sp>
      <p:grpSp>
        <p:nvGrpSpPr>
          <p:cNvPr id="65" name="Group 64">
            <a:extLst>
              <a:ext uri="{FF2B5EF4-FFF2-40B4-BE49-F238E27FC236}">
                <a16:creationId xmlns:a16="http://schemas.microsoft.com/office/drawing/2014/main" id="{724A2FE7-D5AF-452E-B457-E09D20AC693F}"/>
              </a:ext>
            </a:extLst>
          </p:cNvPr>
          <p:cNvGrpSpPr>
            <a:grpSpLocks noChangeAspect="1"/>
          </p:cNvGrpSpPr>
          <p:nvPr/>
        </p:nvGrpSpPr>
        <p:grpSpPr>
          <a:xfrm>
            <a:off x="7072670" y="4713251"/>
            <a:ext cx="737655" cy="827882"/>
            <a:chOff x="8756011" y="4457628"/>
            <a:chExt cx="1121405" cy="1258565"/>
          </a:xfrm>
        </p:grpSpPr>
        <p:grpSp>
          <p:nvGrpSpPr>
            <p:cNvPr id="66" name="Group 65">
              <a:extLst>
                <a:ext uri="{FF2B5EF4-FFF2-40B4-BE49-F238E27FC236}">
                  <a16:creationId xmlns:a16="http://schemas.microsoft.com/office/drawing/2014/main" id="{EE4965AD-89E8-4C77-8599-B6303316D3E8}"/>
                </a:ext>
              </a:extLst>
            </p:cNvPr>
            <p:cNvGrpSpPr/>
            <p:nvPr/>
          </p:nvGrpSpPr>
          <p:grpSpPr>
            <a:xfrm>
              <a:off x="8756011" y="4530388"/>
              <a:ext cx="1121405" cy="1121405"/>
              <a:chOff x="8756011" y="4530388"/>
              <a:chExt cx="1121405" cy="1121405"/>
            </a:xfrm>
          </p:grpSpPr>
          <p:sp>
            <p:nvSpPr>
              <p:cNvPr id="69" name="Oval 68">
                <a:extLst>
                  <a:ext uri="{FF2B5EF4-FFF2-40B4-BE49-F238E27FC236}">
                    <a16:creationId xmlns:a16="http://schemas.microsoft.com/office/drawing/2014/main" id="{DB4BCCFC-F84B-4743-AFAE-087725493700}"/>
                  </a:ext>
                </a:extLst>
              </p:cNvPr>
              <p:cNvSpPr/>
              <p:nvPr/>
            </p:nvSpPr>
            <p:spPr bwMode="auto">
              <a:xfrm>
                <a:off x="8756011" y="4530388"/>
                <a:ext cx="1121405" cy="1121405"/>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70" name="Group 69">
                <a:extLst>
                  <a:ext uri="{FF2B5EF4-FFF2-40B4-BE49-F238E27FC236}">
                    <a16:creationId xmlns:a16="http://schemas.microsoft.com/office/drawing/2014/main" id="{37691379-D6E3-4314-9517-F4AB184348A3}"/>
                  </a:ext>
                </a:extLst>
              </p:cNvPr>
              <p:cNvGrpSpPr>
                <a:grpSpLocks noChangeAspect="1"/>
              </p:cNvGrpSpPr>
              <p:nvPr/>
            </p:nvGrpSpPr>
            <p:grpSpPr>
              <a:xfrm>
                <a:off x="8996965" y="4836452"/>
                <a:ext cx="715793" cy="540000"/>
                <a:chOff x="5784587" y="4234924"/>
                <a:chExt cx="808975" cy="610297"/>
              </a:xfrm>
            </p:grpSpPr>
            <p:pic>
              <p:nvPicPr>
                <p:cNvPr id="71" name="Picture 70">
                  <a:extLst>
                    <a:ext uri="{FF2B5EF4-FFF2-40B4-BE49-F238E27FC236}">
                      <a16:creationId xmlns:a16="http://schemas.microsoft.com/office/drawing/2014/main" id="{8B0FA711-66DD-4605-B5B0-7C6FAA5F2DA3}"/>
                    </a:ext>
                  </a:extLst>
                </p:cNvPr>
                <p:cNvPicPr>
                  <a:picLocks noChangeAspect="1"/>
                </p:cNvPicPr>
                <p:nvPr/>
              </p:nvPicPr>
              <p:blipFill>
                <a:blip r:embed="rId11"/>
                <a:stretch>
                  <a:fillRect/>
                </a:stretch>
              </p:blipFill>
              <p:spPr>
                <a:xfrm>
                  <a:off x="5784587" y="4234924"/>
                  <a:ext cx="666415" cy="527251"/>
                </a:xfrm>
                <a:prstGeom prst="rect">
                  <a:avLst/>
                </a:prstGeom>
              </p:spPr>
            </p:pic>
            <p:pic>
              <p:nvPicPr>
                <p:cNvPr id="72" name="Picture 71">
                  <a:extLst>
                    <a:ext uri="{FF2B5EF4-FFF2-40B4-BE49-F238E27FC236}">
                      <a16:creationId xmlns:a16="http://schemas.microsoft.com/office/drawing/2014/main" id="{AE272CDB-C909-42C2-807B-41A03A6B5CAA}"/>
                    </a:ext>
                  </a:extLst>
                </p:cNvPr>
                <p:cNvPicPr>
                  <a:picLocks noChangeAspect="1"/>
                </p:cNvPicPr>
                <p:nvPr/>
              </p:nvPicPr>
              <p:blipFill>
                <a:blip r:embed="rId12"/>
                <a:stretch>
                  <a:fillRect/>
                </a:stretch>
              </p:blipFill>
              <p:spPr>
                <a:xfrm>
                  <a:off x="6147335" y="4389009"/>
                  <a:ext cx="446227" cy="456212"/>
                </a:xfrm>
                <a:prstGeom prst="rect">
                  <a:avLst/>
                </a:prstGeom>
              </p:spPr>
            </p:pic>
          </p:grpSp>
        </p:grpSp>
        <p:sp>
          <p:nvSpPr>
            <p:cNvPr id="67" name="Isosceles Triangle 66">
              <a:extLst>
                <a:ext uri="{FF2B5EF4-FFF2-40B4-BE49-F238E27FC236}">
                  <a16:creationId xmlns:a16="http://schemas.microsoft.com/office/drawing/2014/main" id="{B49C1C5C-B279-494A-BC57-4DE6616AA904}"/>
                </a:ext>
              </a:extLst>
            </p:cNvPr>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8" name="Isosceles Triangle 67">
              <a:extLst>
                <a:ext uri="{FF2B5EF4-FFF2-40B4-BE49-F238E27FC236}">
                  <a16:creationId xmlns:a16="http://schemas.microsoft.com/office/drawing/2014/main" id="{4C60E625-8CFD-4EDD-AF47-392400A2583D}"/>
                </a:ext>
              </a:extLst>
            </p:cNvPr>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grpSp>
      <p:cxnSp>
        <p:nvCxnSpPr>
          <p:cNvPr id="26" name="Straight Arrow Connector 25">
            <a:extLst>
              <a:ext uri="{FF2B5EF4-FFF2-40B4-BE49-F238E27FC236}">
                <a16:creationId xmlns:a16="http://schemas.microsoft.com/office/drawing/2014/main" id="{009E7823-4A8F-4436-8DDC-C2B4A25DF251}"/>
              </a:ext>
            </a:extLst>
          </p:cNvPr>
          <p:cNvCxnSpPr>
            <a:cxnSpLocks/>
          </p:cNvCxnSpPr>
          <p:nvPr/>
        </p:nvCxnSpPr>
        <p:spPr>
          <a:xfrm flipV="1">
            <a:off x="7694192" y="2541044"/>
            <a:ext cx="2492036" cy="2008297"/>
          </a:xfrm>
          <a:prstGeom prst="straightConnector1">
            <a:avLst/>
          </a:prstGeom>
          <a:ln w="50800">
            <a:solidFill>
              <a:schemeClr val="tx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35" name="Straight Arrow Connector 34">
            <a:extLst>
              <a:ext uri="{FF2B5EF4-FFF2-40B4-BE49-F238E27FC236}">
                <a16:creationId xmlns:a16="http://schemas.microsoft.com/office/drawing/2014/main" id="{3290419E-5A99-495C-AF3F-572015899602}"/>
              </a:ext>
            </a:extLst>
          </p:cNvPr>
          <p:cNvCxnSpPr>
            <a:cxnSpLocks/>
          </p:cNvCxnSpPr>
          <p:nvPr/>
        </p:nvCxnSpPr>
        <p:spPr>
          <a:xfrm>
            <a:off x="7661042" y="4659238"/>
            <a:ext cx="2190348" cy="336186"/>
          </a:xfrm>
          <a:prstGeom prst="straightConnector1">
            <a:avLst/>
          </a:prstGeom>
          <a:ln w="50800">
            <a:solidFill>
              <a:schemeClr val="tx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1" name="Straight Connector 60">
            <a:extLst>
              <a:ext uri="{FF2B5EF4-FFF2-40B4-BE49-F238E27FC236}">
                <a16:creationId xmlns:a16="http://schemas.microsoft.com/office/drawing/2014/main" id="{30B09EBD-40F6-4A56-BF02-41279A790EB0}"/>
              </a:ext>
            </a:extLst>
          </p:cNvPr>
          <p:cNvCxnSpPr>
            <a:cxnSpLocks/>
          </p:cNvCxnSpPr>
          <p:nvPr/>
        </p:nvCxnSpPr>
        <p:spPr>
          <a:xfrm flipV="1">
            <a:off x="6073240" y="5052122"/>
            <a:ext cx="0" cy="752490"/>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62" name="TextBox 4">
            <a:extLst>
              <a:ext uri="{FF2B5EF4-FFF2-40B4-BE49-F238E27FC236}">
                <a16:creationId xmlns:a16="http://schemas.microsoft.com/office/drawing/2014/main" id="{C31DDA61-E357-4E36-A80D-B35A57826571}"/>
              </a:ext>
            </a:extLst>
          </p:cNvPr>
          <p:cNvSpPr txBox="1"/>
          <p:nvPr/>
        </p:nvSpPr>
        <p:spPr>
          <a:xfrm>
            <a:off x="4124466" y="5499329"/>
            <a:ext cx="2921927" cy="797402"/>
          </a:xfrm>
          <a:prstGeom prst="rect">
            <a:avLst/>
          </a:prstGeom>
          <a:solidFill>
            <a:srgbClr val="505050"/>
          </a:solidFill>
          <a:ln w="19050">
            <a:noFill/>
            <a:prstDash val="solid"/>
            <a:miter lim="800000"/>
          </a:ln>
          <a:effectLst/>
        </p:spPr>
        <p:txBody>
          <a:bodyPr wrap="square" lIns="58167" tIns="29085" rIns="93070" bIns="29085"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SPFx Teams application exposed in the Microsoft Teams as a tab (</a:t>
            </a:r>
            <a:r>
              <a:rPr lang="en-US" sz="1200" dirty="0" err="1">
                <a:solidFill>
                  <a:schemeClr val="bg1"/>
                </a:solidFill>
              </a:rPr>
              <a:t>IFrame</a:t>
            </a:r>
            <a:r>
              <a:rPr lang="en-US" sz="1200" dirty="0">
                <a:solidFill>
                  <a:schemeClr val="bg1"/>
                </a:solidFill>
              </a:rPr>
              <a:t>). Assets are hosted in SharePoint and published to Teams using standard Teams model. </a:t>
            </a:r>
          </a:p>
        </p:txBody>
      </p:sp>
      <p:cxnSp>
        <p:nvCxnSpPr>
          <p:cNvPr id="73" name="Straight Connector 72">
            <a:extLst>
              <a:ext uri="{FF2B5EF4-FFF2-40B4-BE49-F238E27FC236}">
                <a16:creationId xmlns:a16="http://schemas.microsoft.com/office/drawing/2014/main" id="{E5CE5827-48D1-4D2C-BFE5-995425BA0027}"/>
              </a:ext>
            </a:extLst>
          </p:cNvPr>
          <p:cNvCxnSpPr>
            <a:cxnSpLocks/>
          </p:cNvCxnSpPr>
          <p:nvPr/>
        </p:nvCxnSpPr>
        <p:spPr>
          <a:xfrm flipH="1">
            <a:off x="8623055" y="3940359"/>
            <a:ext cx="1534397" cy="241022"/>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74" name="TextBox 4">
            <a:extLst>
              <a:ext uri="{FF2B5EF4-FFF2-40B4-BE49-F238E27FC236}">
                <a16:creationId xmlns:a16="http://schemas.microsoft.com/office/drawing/2014/main" id="{91313E41-7EF3-4E24-A5FA-CE07E6F76857}"/>
              </a:ext>
            </a:extLst>
          </p:cNvPr>
          <p:cNvSpPr txBox="1"/>
          <p:nvPr/>
        </p:nvSpPr>
        <p:spPr>
          <a:xfrm>
            <a:off x="9582292" y="3488554"/>
            <a:ext cx="2640565" cy="797402"/>
          </a:xfrm>
          <a:prstGeom prst="rect">
            <a:avLst/>
          </a:prstGeom>
          <a:solidFill>
            <a:srgbClr val="505050"/>
          </a:solidFill>
          <a:ln w="19050">
            <a:noFill/>
            <a:prstDash val="solid"/>
            <a:miter lim="800000"/>
          </a:ln>
          <a:effectLst/>
        </p:spPr>
        <p:txBody>
          <a:bodyPr wrap="square" lIns="58167" tIns="29085" rIns="93070" bIns="29085"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All typical configuration available as for any SPFx solution – like asset packaging, CDN configuration, asset provisioning etc.</a:t>
            </a:r>
          </a:p>
        </p:txBody>
      </p:sp>
      <p:grpSp>
        <p:nvGrpSpPr>
          <p:cNvPr id="75" name="Group 74">
            <a:extLst>
              <a:ext uri="{FF2B5EF4-FFF2-40B4-BE49-F238E27FC236}">
                <a16:creationId xmlns:a16="http://schemas.microsoft.com/office/drawing/2014/main" id="{BFFD5743-7E1C-4D16-A71A-E7FF6F5E5D87}"/>
              </a:ext>
            </a:extLst>
          </p:cNvPr>
          <p:cNvGrpSpPr/>
          <p:nvPr/>
        </p:nvGrpSpPr>
        <p:grpSpPr>
          <a:xfrm>
            <a:off x="2952088" y="6177791"/>
            <a:ext cx="524641" cy="524641"/>
            <a:chOff x="492" y="17985"/>
            <a:chExt cx="524853" cy="524853"/>
          </a:xfrm>
        </p:grpSpPr>
        <p:sp>
          <p:nvSpPr>
            <p:cNvPr id="76" name="Oval 75">
              <a:extLst>
                <a:ext uri="{FF2B5EF4-FFF2-40B4-BE49-F238E27FC236}">
                  <a16:creationId xmlns:a16="http://schemas.microsoft.com/office/drawing/2014/main" id="{0BA404BD-D1DD-490C-87F1-C4636BEDE10F}"/>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Oval 4">
              <a:extLst>
                <a:ext uri="{FF2B5EF4-FFF2-40B4-BE49-F238E27FC236}">
                  <a16:creationId xmlns:a16="http://schemas.microsoft.com/office/drawing/2014/main" id="{61EE6294-B1EA-4F55-8634-091F0ADF43E1}"/>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a:t>1</a:t>
              </a:r>
            </a:p>
          </p:txBody>
        </p:sp>
      </p:grpSp>
      <p:grpSp>
        <p:nvGrpSpPr>
          <p:cNvPr id="78" name="Group 77">
            <a:extLst>
              <a:ext uri="{FF2B5EF4-FFF2-40B4-BE49-F238E27FC236}">
                <a16:creationId xmlns:a16="http://schemas.microsoft.com/office/drawing/2014/main" id="{879221FC-A301-460A-B18B-BB0966E2897F}"/>
              </a:ext>
            </a:extLst>
          </p:cNvPr>
          <p:cNvGrpSpPr/>
          <p:nvPr/>
        </p:nvGrpSpPr>
        <p:grpSpPr>
          <a:xfrm>
            <a:off x="6949595" y="5961835"/>
            <a:ext cx="524641" cy="524641"/>
            <a:chOff x="492" y="17985"/>
            <a:chExt cx="524853" cy="524853"/>
          </a:xfrm>
        </p:grpSpPr>
        <p:sp>
          <p:nvSpPr>
            <p:cNvPr id="79" name="Oval 78">
              <a:extLst>
                <a:ext uri="{FF2B5EF4-FFF2-40B4-BE49-F238E27FC236}">
                  <a16:creationId xmlns:a16="http://schemas.microsoft.com/office/drawing/2014/main" id="{FD345C55-E57B-40CD-9CEE-47A7F8F3B965}"/>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Oval 4">
              <a:extLst>
                <a:ext uri="{FF2B5EF4-FFF2-40B4-BE49-F238E27FC236}">
                  <a16:creationId xmlns:a16="http://schemas.microsoft.com/office/drawing/2014/main" id="{18251EFD-EFC7-4A97-BB00-244F47B5AB65}"/>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a:t>2</a:t>
              </a:r>
            </a:p>
          </p:txBody>
        </p:sp>
      </p:grpSp>
      <p:grpSp>
        <p:nvGrpSpPr>
          <p:cNvPr id="81" name="Group 80">
            <a:extLst>
              <a:ext uri="{FF2B5EF4-FFF2-40B4-BE49-F238E27FC236}">
                <a16:creationId xmlns:a16="http://schemas.microsoft.com/office/drawing/2014/main" id="{244D2F46-22F2-4239-A297-A1D49D888A0F}"/>
              </a:ext>
            </a:extLst>
          </p:cNvPr>
          <p:cNvGrpSpPr/>
          <p:nvPr/>
        </p:nvGrpSpPr>
        <p:grpSpPr>
          <a:xfrm>
            <a:off x="10510581" y="3006580"/>
            <a:ext cx="524641" cy="524641"/>
            <a:chOff x="492" y="17985"/>
            <a:chExt cx="524853" cy="524853"/>
          </a:xfrm>
        </p:grpSpPr>
        <p:sp>
          <p:nvSpPr>
            <p:cNvPr id="82" name="Oval 81">
              <a:extLst>
                <a:ext uri="{FF2B5EF4-FFF2-40B4-BE49-F238E27FC236}">
                  <a16:creationId xmlns:a16="http://schemas.microsoft.com/office/drawing/2014/main" id="{603D698D-858C-4291-987E-33BC144D593F}"/>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3" name="Oval 4">
              <a:extLst>
                <a:ext uri="{FF2B5EF4-FFF2-40B4-BE49-F238E27FC236}">
                  <a16:creationId xmlns:a16="http://schemas.microsoft.com/office/drawing/2014/main" id="{FA547C22-239E-47DD-B8C9-95BE242FADB4}"/>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a:t>3</a:t>
              </a:r>
            </a:p>
          </p:txBody>
        </p:sp>
      </p:grpSp>
    </p:spTree>
    <p:extLst>
      <p:ext uri="{BB962C8B-B14F-4D97-AF65-F5344CB8AC3E}">
        <p14:creationId xmlns:p14="http://schemas.microsoft.com/office/powerpoint/2010/main" val="15431997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FBD9-7F1A-4650-85CC-0093B1D6E5C5}"/>
              </a:ext>
            </a:extLst>
          </p:cNvPr>
          <p:cNvSpPr>
            <a:spLocks noGrp="1"/>
          </p:cNvSpPr>
          <p:nvPr>
            <p:ph type="title"/>
          </p:nvPr>
        </p:nvSpPr>
        <p:spPr>
          <a:xfrm>
            <a:off x="467183" y="3111161"/>
            <a:ext cx="4352150" cy="772202"/>
          </a:xfrm>
        </p:spPr>
        <p:txBody>
          <a:bodyPr/>
          <a:lstStyle/>
          <a:p>
            <a:r>
              <a:rPr lang="en-US" dirty="0"/>
              <a:t>Demo</a:t>
            </a:r>
          </a:p>
        </p:txBody>
      </p:sp>
      <p:sp>
        <p:nvSpPr>
          <p:cNvPr id="3" name="Text Placeholder 2">
            <a:extLst>
              <a:ext uri="{FF2B5EF4-FFF2-40B4-BE49-F238E27FC236}">
                <a16:creationId xmlns:a16="http://schemas.microsoft.com/office/drawing/2014/main" id="{6388A447-07FD-42EB-8012-CC863DCEAE97}"/>
              </a:ext>
            </a:extLst>
          </p:cNvPr>
          <p:cNvSpPr>
            <a:spLocks noGrp="1"/>
          </p:cNvSpPr>
          <p:nvPr>
            <p:ph type="body" sz="quarter" idx="10"/>
          </p:nvPr>
        </p:nvSpPr>
        <p:spPr>
          <a:xfrm>
            <a:off x="466367" y="4352150"/>
            <a:ext cx="7384158" cy="339067"/>
          </a:xfrm>
        </p:spPr>
        <p:txBody>
          <a:bodyPr/>
          <a:lstStyle/>
          <a:p>
            <a:r>
              <a:rPr lang="en-US" dirty="0"/>
              <a:t>Build Teams Tab using SharePoint Framework</a:t>
            </a:r>
          </a:p>
        </p:txBody>
      </p:sp>
    </p:spTree>
    <p:extLst>
      <p:ext uri="{BB962C8B-B14F-4D97-AF65-F5344CB8AC3E}">
        <p14:creationId xmlns:p14="http://schemas.microsoft.com/office/powerpoint/2010/main" val="36506940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D5E7-62F9-4F23-9FC8-D977418057FE}"/>
              </a:ext>
            </a:extLst>
          </p:cNvPr>
          <p:cNvSpPr>
            <a:spLocks noGrp="1"/>
          </p:cNvSpPr>
          <p:nvPr>
            <p:ph type="title"/>
          </p:nvPr>
        </p:nvSpPr>
        <p:spPr>
          <a:xfrm>
            <a:off x="488211" y="451498"/>
            <a:ext cx="11237870" cy="609398"/>
          </a:xfrm>
        </p:spPr>
        <p:txBody>
          <a:bodyPr/>
          <a:lstStyle/>
          <a:p>
            <a:r>
              <a:rPr lang="en-US" dirty="0"/>
              <a:t>Tabs in SharePoint Pages</a:t>
            </a:r>
          </a:p>
        </p:txBody>
      </p:sp>
      <p:sp>
        <p:nvSpPr>
          <p:cNvPr id="7" name="Text Placeholder 2">
            <a:extLst>
              <a:ext uri="{FF2B5EF4-FFF2-40B4-BE49-F238E27FC236}">
                <a16:creationId xmlns:a16="http://schemas.microsoft.com/office/drawing/2014/main" id="{454EC4C2-D2C0-4060-B799-8B83A619673F}"/>
              </a:ext>
            </a:extLst>
          </p:cNvPr>
          <p:cNvSpPr>
            <a:spLocks noGrp="1"/>
          </p:cNvSpPr>
          <p:nvPr>
            <p:ph type="body" sz="quarter" idx="10"/>
          </p:nvPr>
        </p:nvSpPr>
        <p:spPr>
          <a:xfrm>
            <a:off x="7461709" y="1599592"/>
            <a:ext cx="4771601" cy="4633217"/>
          </a:xfrm>
        </p:spPr>
        <p:txBody>
          <a:bodyPr/>
          <a:lstStyle/>
          <a:p>
            <a:r>
              <a:rPr lang="en-US" sz="1938" dirty="0">
                <a:solidFill>
                  <a:schemeClr val="tx1"/>
                </a:solidFill>
              </a:rPr>
              <a:t>Uses the same infrastructure / technology as the Microsoft Teams Tab</a:t>
            </a:r>
          </a:p>
          <a:p>
            <a:pPr lvl="1"/>
            <a:r>
              <a:rPr lang="en-US" sz="1632" dirty="0">
                <a:solidFill>
                  <a:schemeClr val="tx1"/>
                </a:solidFill>
              </a:rPr>
              <a:t>Even same package!</a:t>
            </a:r>
          </a:p>
          <a:p>
            <a:pPr lvl="1"/>
            <a:endParaRPr lang="en-US" sz="1632" dirty="0">
              <a:solidFill>
                <a:schemeClr val="tx1"/>
              </a:solidFill>
            </a:endParaRPr>
          </a:p>
          <a:p>
            <a:r>
              <a:rPr lang="en-US" sz="1938" dirty="0">
                <a:solidFill>
                  <a:schemeClr val="tx1"/>
                </a:solidFill>
              </a:rPr>
              <a:t>Logical successor to the existing SharePoint add-In model</a:t>
            </a:r>
          </a:p>
          <a:p>
            <a:endParaRPr lang="en-US" sz="1938" dirty="0">
              <a:solidFill>
                <a:schemeClr val="tx1"/>
              </a:solidFill>
            </a:endParaRPr>
          </a:p>
          <a:p>
            <a:r>
              <a:rPr lang="en-US" sz="1938" dirty="0">
                <a:solidFill>
                  <a:schemeClr val="tx1"/>
                </a:solidFill>
              </a:rPr>
              <a:t>A common development methodology for </a:t>
            </a:r>
            <a:r>
              <a:rPr lang="en-US" sz="1938" dirty="0" err="1">
                <a:solidFill>
                  <a:schemeClr val="tx1"/>
                </a:solidFill>
              </a:rPr>
              <a:t>iFramed</a:t>
            </a:r>
            <a:r>
              <a:rPr lang="en-US" sz="1938" dirty="0">
                <a:solidFill>
                  <a:schemeClr val="tx1"/>
                </a:solidFill>
              </a:rPr>
              <a:t> solutions</a:t>
            </a:r>
          </a:p>
          <a:p>
            <a:endParaRPr lang="en-US" sz="1938" dirty="0">
              <a:solidFill>
                <a:schemeClr val="tx1"/>
              </a:solidFill>
            </a:endParaRPr>
          </a:p>
          <a:p>
            <a:r>
              <a:rPr lang="en-US" sz="1938" dirty="0">
                <a:solidFill>
                  <a:schemeClr val="tx1"/>
                </a:solidFill>
              </a:rPr>
              <a:t>Supports both </a:t>
            </a:r>
            <a:r>
              <a:rPr lang="en-US" sz="1938" dirty="0" err="1">
                <a:solidFill>
                  <a:schemeClr val="tx1"/>
                </a:solidFill>
              </a:rPr>
              <a:t>js</a:t>
            </a:r>
            <a:r>
              <a:rPr lang="en-US" sz="1938" dirty="0">
                <a:solidFill>
                  <a:schemeClr val="tx1"/>
                </a:solidFill>
              </a:rPr>
              <a:t>/client solutions as well as traditional server-side solutions (.</a:t>
            </a:r>
            <a:r>
              <a:rPr lang="en-US" sz="1938" dirty="0" err="1">
                <a:solidFill>
                  <a:schemeClr val="tx1"/>
                </a:solidFill>
              </a:rPr>
              <a:t>aspx</a:t>
            </a:r>
            <a:r>
              <a:rPr lang="en-US" sz="1938" dirty="0">
                <a:solidFill>
                  <a:schemeClr val="tx1"/>
                </a:solidFill>
              </a:rPr>
              <a:t>/C# or even Java)</a:t>
            </a:r>
          </a:p>
          <a:p>
            <a:endParaRPr lang="en-US" sz="2448" dirty="0">
              <a:solidFill>
                <a:schemeClr val="tx1"/>
              </a:solidFill>
            </a:endParaRPr>
          </a:p>
        </p:txBody>
      </p:sp>
      <p:pic>
        <p:nvPicPr>
          <p:cNvPr id="8" name="Picture 7">
            <a:extLst>
              <a:ext uri="{FF2B5EF4-FFF2-40B4-BE49-F238E27FC236}">
                <a16:creationId xmlns:a16="http://schemas.microsoft.com/office/drawing/2014/main" id="{3F2EAA82-A363-48C8-9D74-1EF6B0FCA020}"/>
              </a:ext>
            </a:extLst>
          </p:cNvPr>
          <p:cNvPicPr>
            <a:picLocks noChangeAspect="1"/>
          </p:cNvPicPr>
          <p:nvPr/>
        </p:nvPicPr>
        <p:blipFill>
          <a:blip r:embed="rId3"/>
          <a:stretch>
            <a:fillRect/>
          </a:stretch>
        </p:blipFill>
        <p:spPr>
          <a:xfrm>
            <a:off x="488211" y="1599592"/>
            <a:ext cx="6704639" cy="3544529"/>
          </a:xfrm>
          <a:prstGeom prst="rect">
            <a:avLst/>
          </a:prstGeom>
          <a:ln>
            <a:solidFill>
              <a:schemeClr val="bg1">
                <a:lumMod val="85000"/>
              </a:schemeClr>
            </a:solidFill>
          </a:ln>
        </p:spPr>
      </p:pic>
      <p:pic>
        <p:nvPicPr>
          <p:cNvPr id="9" name="Picture 8">
            <a:extLst>
              <a:ext uri="{FF2B5EF4-FFF2-40B4-BE49-F238E27FC236}">
                <a16:creationId xmlns:a16="http://schemas.microsoft.com/office/drawing/2014/main" id="{02BB9353-8630-48EC-B9B2-D9FC16027746}"/>
              </a:ext>
            </a:extLst>
          </p:cNvPr>
          <p:cNvPicPr>
            <a:picLocks noChangeAspect="1"/>
          </p:cNvPicPr>
          <p:nvPr/>
        </p:nvPicPr>
        <p:blipFill>
          <a:blip r:embed="rId4"/>
          <a:stretch>
            <a:fillRect/>
          </a:stretch>
        </p:blipFill>
        <p:spPr>
          <a:xfrm>
            <a:off x="3864141" y="4480125"/>
            <a:ext cx="3154876" cy="2321235"/>
          </a:xfrm>
          <a:prstGeom prst="rect">
            <a:avLst/>
          </a:prstGeom>
          <a:ln>
            <a:solidFill>
              <a:schemeClr val="bg1">
                <a:lumMod val="85000"/>
              </a:schemeClr>
            </a:solidFill>
          </a:ln>
        </p:spPr>
      </p:pic>
      <p:sp>
        <p:nvSpPr>
          <p:cNvPr id="10" name="Rectangle 9">
            <a:extLst>
              <a:ext uri="{FF2B5EF4-FFF2-40B4-BE49-F238E27FC236}">
                <a16:creationId xmlns:a16="http://schemas.microsoft.com/office/drawing/2014/main" id="{F970A40E-E95A-477A-B3AF-D9B92B770E6F}"/>
              </a:ext>
            </a:extLst>
          </p:cNvPr>
          <p:cNvSpPr/>
          <p:nvPr/>
        </p:nvSpPr>
        <p:spPr bwMode="auto">
          <a:xfrm rot="514867">
            <a:off x="9128468" y="225113"/>
            <a:ext cx="3293624" cy="4280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GA starting May onwards</a:t>
            </a:r>
          </a:p>
        </p:txBody>
      </p:sp>
    </p:spTree>
    <p:extLst>
      <p:ext uri="{BB962C8B-B14F-4D97-AF65-F5344CB8AC3E}">
        <p14:creationId xmlns:p14="http://schemas.microsoft.com/office/powerpoint/2010/main" val="767386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nline Image Placeholder 9">
            <a:extLst>
              <a:ext uri="{FF2B5EF4-FFF2-40B4-BE49-F238E27FC236}">
                <a16:creationId xmlns:a16="http://schemas.microsoft.com/office/drawing/2014/main" id="{FC32FA24-EF87-4F76-9324-57B9564E9F6A}"/>
              </a:ext>
            </a:extLst>
          </p:cNvPr>
          <p:cNvSpPr>
            <a:spLocks noGrp="1"/>
          </p:cNvSpPr>
          <p:nvPr>
            <p:ph type="clipArt" sz="quarter" idx="11"/>
          </p:nvPr>
        </p:nvSpPr>
        <p:spPr/>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4975" y="1559442"/>
            <a:ext cx="5241206" cy="5332176"/>
          </a:xfrm>
        </p:spPr>
        <p:txBody>
          <a:bodyPr vert="horz" wrap="square" lIns="0" tIns="0" rIns="0" bIns="0" rtlCol="0" anchor="t">
            <a:noAutofit/>
          </a:bodyPr>
          <a:lstStyle/>
          <a:p>
            <a:r>
              <a:rPr lang="en-US"/>
              <a:t>Uses the same infrastructure / package as Microsoft Teams</a:t>
            </a:r>
          </a:p>
          <a:p>
            <a:r>
              <a:rPr lang="en-US"/>
              <a:t>Supported both as Web Part and App Page</a:t>
            </a:r>
          </a:p>
          <a:p>
            <a:r>
              <a:rPr lang="en-US">
                <a:cs typeface="Segoe UI"/>
              </a:rPr>
              <a:t>Provides the SharePoint Page Context as part of the SDK</a:t>
            </a:r>
            <a:endParaRPr lang="en-US" err="1"/>
          </a:p>
          <a:p>
            <a:r>
              <a:rPr lang="en-US"/>
              <a:t>Requires minimal or no changes to existing solutions</a:t>
            </a:r>
          </a:p>
          <a:p>
            <a:r>
              <a:rPr lang="en-US"/>
              <a:t>Supports both </a:t>
            </a:r>
            <a:r>
              <a:rPr lang="en-US" err="1"/>
              <a:t>js</a:t>
            </a:r>
            <a:r>
              <a:rPr lang="en-US"/>
              <a:t>/client solutions as well as traditional server-side solutions (</a:t>
            </a:r>
            <a:r>
              <a:rPr lang="en-US" err="1"/>
              <a:t>.Net</a:t>
            </a:r>
            <a:r>
              <a:rPr lang="en-US"/>
              <a:t> / C# or even Python)</a:t>
            </a:r>
            <a:endParaRPr lang="en-US">
              <a:cs typeface="Segoe UI"/>
            </a:endParaRPr>
          </a:p>
          <a:p>
            <a:endParaRPr lang="en-US"/>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cs typeface="Segoe UI"/>
              </a:rPr>
              <a:t>"Teams" Provider Hosted Solutions in SharePoint</a:t>
            </a:r>
          </a:p>
        </p:txBody>
      </p:sp>
      <p:pic>
        <p:nvPicPr>
          <p:cNvPr id="2" name="Picture 1">
            <a:extLst>
              <a:ext uri="{FF2B5EF4-FFF2-40B4-BE49-F238E27FC236}">
                <a16:creationId xmlns:a16="http://schemas.microsoft.com/office/drawing/2014/main" id="{9C5C8E96-822B-4918-B320-08C9FB9BE5BA}"/>
              </a:ext>
            </a:extLst>
          </p:cNvPr>
          <p:cNvPicPr>
            <a:picLocks noChangeAspect="1"/>
          </p:cNvPicPr>
          <p:nvPr/>
        </p:nvPicPr>
        <p:blipFill>
          <a:blip r:embed="rId3"/>
          <a:stretch>
            <a:fillRect/>
          </a:stretch>
        </p:blipFill>
        <p:spPr>
          <a:xfrm>
            <a:off x="6102350" y="2994025"/>
            <a:ext cx="6077262" cy="1739989"/>
          </a:xfrm>
          <a:prstGeom prst="rect">
            <a:avLst/>
          </a:prstGeom>
        </p:spPr>
      </p:pic>
    </p:spTree>
    <p:extLst>
      <p:ext uri="{BB962C8B-B14F-4D97-AF65-F5344CB8AC3E}">
        <p14:creationId xmlns:p14="http://schemas.microsoft.com/office/powerpoint/2010/main" val="361134933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E08BAA-547C-4F67-8292-7D6DC082676A}"/>
              </a:ext>
            </a:extLst>
          </p:cNvPr>
          <p:cNvPicPr>
            <a:picLocks noChangeAspect="1"/>
          </p:cNvPicPr>
          <p:nvPr/>
        </p:nvPicPr>
        <p:blipFill>
          <a:blip r:embed="rId3"/>
          <a:stretch>
            <a:fillRect/>
          </a:stretch>
        </p:blipFill>
        <p:spPr>
          <a:xfrm>
            <a:off x="-1" y="173587"/>
            <a:ext cx="12436475" cy="6633903"/>
          </a:xfrm>
          <a:prstGeom prst="rect">
            <a:avLst/>
          </a:prstGeom>
        </p:spPr>
      </p:pic>
      <p:pic>
        <p:nvPicPr>
          <p:cNvPr id="8" name="Picture 7">
            <a:extLst>
              <a:ext uri="{FF2B5EF4-FFF2-40B4-BE49-F238E27FC236}">
                <a16:creationId xmlns:a16="http://schemas.microsoft.com/office/drawing/2014/main" id="{B58D2742-DB43-48C1-8BA7-260C437C3392}"/>
              </a:ext>
            </a:extLst>
          </p:cNvPr>
          <p:cNvPicPr>
            <a:picLocks noChangeAspect="1"/>
          </p:cNvPicPr>
          <p:nvPr/>
        </p:nvPicPr>
        <p:blipFill>
          <a:blip r:embed="rId4"/>
          <a:stretch>
            <a:fillRect/>
          </a:stretch>
        </p:blipFill>
        <p:spPr>
          <a:xfrm>
            <a:off x="2904500" y="1015786"/>
            <a:ext cx="8493128" cy="5454302"/>
          </a:xfrm>
          <a:prstGeom prst="rect">
            <a:avLst/>
          </a:prstGeom>
        </p:spPr>
      </p:pic>
    </p:spTree>
    <p:extLst>
      <p:ext uri="{BB962C8B-B14F-4D97-AF65-F5344CB8AC3E}">
        <p14:creationId xmlns:p14="http://schemas.microsoft.com/office/powerpoint/2010/main" val="363693996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6FDBE3-4364-4D82-8BE2-B6B72ED16F5A}"/>
              </a:ext>
            </a:extLst>
          </p:cNvPr>
          <p:cNvPicPr>
            <a:picLocks noChangeAspect="1"/>
          </p:cNvPicPr>
          <p:nvPr/>
        </p:nvPicPr>
        <p:blipFill>
          <a:blip r:embed="rId3"/>
          <a:stretch>
            <a:fillRect/>
          </a:stretch>
        </p:blipFill>
        <p:spPr>
          <a:xfrm>
            <a:off x="-1" y="165067"/>
            <a:ext cx="12436475" cy="6664389"/>
          </a:xfrm>
          <a:prstGeom prst="rect">
            <a:avLst/>
          </a:prstGeom>
        </p:spPr>
      </p:pic>
    </p:spTree>
    <p:extLst>
      <p:ext uri="{BB962C8B-B14F-4D97-AF65-F5344CB8AC3E}">
        <p14:creationId xmlns:p14="http://schemas.microsoft.com/office/powerpoint/2010/main" val="138708274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5F2D53-50DC-4B20-A21C-DC29AAFCCCAA}"/>
              </a:ext>
            </a:extLst>
          </p:cNvPr>
          <p:cNvSpPr/>
          <p:nvPr/>
        </p:nvSpPr>
        <p:spPr bwMode="auto">
          <a:xfrm>
            <a:off x="583898" y="2024741"/>
            <a:ext cx="5336598" cy="4512597"/>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endParaRPr lang="en-US">
              <a:solidFill>
                <a:srgbClr val="1A1A1A"/>
              </a:solidFill>
              <a:latin typeface="Segoe UI Semilight" panose="020B0402040204020203" pitchFamily="34" charset="0"/>
              <a:cs typeface="Segoe UI Semilight" panose="020B0402040204020203" pitchFamily="34" charset="0"/>
            </a:endParaRPr>
          </a:p>
          <a:p>
            <a:pPr marL="466281" lvl="1" defTabSz="932563" fontAlgn="ctr">
              <a:defRPr/>
            </a:pPr>
            <a:endParaRPr lang="en-US" sz="1122">
              <a:solidFill>
                <a:srgbClr val="1A1A1A"/>
              </a:solidFill>
              <a:latin typeface="Segoe UI Semilight" panose="020B0402040204020203" pitchFamily="34" charset="0"/>
              <a:cs typeface="Segoe UI Semilight" panose="020B0402040204020203" pitchFamily="34" charset="0"/>
            </a:endParaRPr>
          </a:p>
          <a:p>
            <a:pPr algn="ctr" defTabSz="951028" fontAlgn="base">
              <a:spcBef>
                <a:spcPct val="0"/>
              </a:spcBef>
              <a:spcAft>
                <a:spcPct val="0"/>
              </a:spcAft>
              <a:defRPr/>
            </a:pPr>
            <a:r>
              <a:rPr lang="en-US">
                <a:solidFill>
                  <a:srgbClr val="1A1A1A"/>
                </a:solidFill>
                <a:latin typeface="Segoe UI Semilight" panose="020B0402040204020203" pitchFamily="34" charset="0"/>
                <a:cs typeface="Segoe UI Semilight" panose="020B0402040204020203" pitchFamily="34" charset="0"/>
              </a:rPr>
              <a:t> </a:t>
            </a:r>
          </a:p>
        </p:txBody>
      </p:sp>
      <p:sp>
        <p:nvSpPr>
          <p:cNvPr id="8" name="Rectangle 7">
            <a:extLst>
              <a:ext uri="{FF2B5EF4-FFF2-40B4-BE49-F238E27FC236}">
                <a16:creationId xmlns:a16="http://schemas.microsoft.com/office/drawing/2014/main" id="{AD61B011-9F1C-4AF0-9849-D786FC85F640}"/>
              </a:ext>
            </a:extLst>
          </p:cNvPr>
          <p:cNvSpPr/>
          <p:nvPr/>
        </p:nvSpPr>
        <p:spPr bwMode="auto">
          <a:xfrm>
            <a:off x="6482064" y="2024740"/>
            <a:ext cx="5336598" cy="4512597"/>
          </a:xfrm>
          <a:prstGeom prst="rect">
            <a:avLst/>
          </a:prstGeom>
          <a:no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endParaRPr lang="en-US" sz="2448" b="1">
              <a:solidFill>
                <a:srgbClr val="1A1A1A"/>
              </a:solidFill>
              <a:latin typeface="Segoe UI Semilight" panose="020B0402040204020203" pitchFamily="34" charset="0"/>
              <a:cs typeface="Segoe UI Semilight" panose="020B0402040204020203" pitchFamily="34" charset="0"/>
            </a:endParaRPr>
          </a:p>
          <a:p>
            <a:pPr algn="ctr" defTabSz="951028" fontAlgn="base">
              <a:spcBef>
                <a:spcPct val="0"/>
              </a:spcBef>
              <a:spcAft>
                <a:spcPct val="0"/>
              </a:spcAft>
              <a:defRPr/>
            </a:pPr>
            <a:endParaRPr lang="en-US" sz="2448" b="1">
              <a:solidFill>
                <a:srgbClr val="1A1A1A"/>
              </a:solidFill>
              <a:latin typeface="Segoe UI Semilight" panose="020B04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88BEE747-0C17-4973-B1A0-833FE5641B63}"/>
              </a:ext>
            </a:extLst>
          </p:cNvPr>
          <p:cNvSpPr/>
          <p:nvPr/>
        </p:nvSpPr>
        <p:spPr bwMode="auto">
          <a:xfrm>
            <a:off x="583898" y="1377935"/>
            <a:ext cx="5336599" cy="56502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2856" b="1">
                <a:gradFill>
                  <a:gsLst>
                    <a:gs pos="40075">
                      <a:srgbClr val="FFFFFF"/>
                    </a:gs>
                    <a:gs pos="30000">
                      <a:srgbClr val="FFFFFF"/>
                    </a:gs>
                  </a:gsLst>
                  <a:lin ang="5400000" scaled="0"/>
                </a:gradFill>
                <a:latin typeface="Segoe UI Semibold"/>
                <a:cs typeface="Segoe UI Semilight" panose="020B0402040204020203" pitchFamily="34" charset="0"/>
              </a:rPr>
              <a:t>Provider Hosted</a:t>
            </a:r>
            <a:endParaRPr lang="en-US" sz="2448">
              <a:gradFill>
                <a:gsLst>
                  <a:gs pos="40075">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00EDA212-7A06-478E-B2D6-84CE97024E67}"/>
              </a:ext>
            </a:extLst>
          </p:cNvPr>
          <p:cNvSpPr/>
          <p:nvPr/>
        </p:nvSpPr>
        <p:spPr bwMode="auto">
          <a:xfrm>
            <a:off x="6482063" y="1377935"/>
            <a:ext cx="5336599" cy="56502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2856" b="1" dirty="0">
                <a:gradFill>
                  <a:gsLst>
                    <a:gs pos="40075">
                      <a:srgbClr val="FFFFFF"/>
                    </a:gs>
                    <a:gs pos="30000">
                      <a:srgbClr val="FFFFFF"/>
                    </a:gs>
                  </a:gsLst>
                  <a:lin ang="5400000" scaled="0"/>
                </a:gradFill>
                <a:latin typeface="Segoe UI Semibold"/>
                <a:cs typeface="Segoe UI Semilight" panose="020B0402040204020203" pitchFamily="34" charset="0"/>
              </a:rPr>
              <a:t>SPFx</a:t>
            </a:r>
            <a:endParaRPr lang="en-US" sz="2448" b="1" dirty="0">
              <a:gradFill>
                <a:gsLst>
                  <a:gs pos="40075">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2" name="TextBox 1">
            <a:extLst>
              <a:ext uri="{FF2B5EF4-FFF2-40B4-BE49-F238E27FC236}">
                <a16:creationId xmlns:a16="http://schemas.microsoft.com/office/drawing/2014/main" id="{138AAFE5-030F-4247-8EEA-EB56420C69E3}"/>
              </a:ext>
            </a:extLst>
          </p:cNvPr>
          <p:cNvSpPr txBox="1"/>
          <p:nvPr/>
        </p:nvSpPr>
        <p:spPr>
          <a:xfrm>
            <a:off x="864682" y="2290483"/>
            <a:ext cx="4897897" cy="2414122"/>
          </a:xfrm>
          <a:prstGeom prst="rect">
            <a:avLst/>
          </a:prstGeom>
          <a:noFill/>
        </p:spPr>
        <p:txBody>
          <a:bodyPr wrap="square" lIns="0" tIns="0" rIns="0" bIns="0" rtlCol="0">
            <a:spAutoFit/>
          </a:bodyPr>
          <a:lstStyle/>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Ideal for surfacing existing solutions in multiple platforms</a:t>
            </a:r>
          </a:p>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Works for personal and configurable tabs</a:t>
            </a:r>
          </a:p>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Requires existing infrastructure (web APIs + rendering)</a:t>
            </a:r>
          </a:p>
        </p:txBody>
      </p:sp>
      <p:sp>
        <p:nvSpPr>
          <p:cNvPr id="11" name="TextBox 10">
            <a:extLst>
              <a:ext uri="{FF2B5EF4-FFF2-40B4-BE49-F238E27FC236}">
                <a16:creationId xmlns:a16="http://schemas.microsoft.com/office/drawing/2014/main" id="{75C5C604-324C-4ECB-97F0-92C870CE456C}"/>
              </a:ext>
            </a:extLst>
          </p:cNvPr>
          <p:cNvSpPr txBox="1"/>
          <p:nvPr/>
        </p:nvSpPr>
        <p:spPr>
          <a:xfrm>
            <a:off x="6772623" y="2290482"/>
            <a:ext cx="4897897" cy="3698128"/>
          </a:xfrm>
          <a:prstGeom prst="rect">
            <a:avLst/>
          </a:prstGeom>
          <a:noFill/>
        </p:spPr>
        <p:txBody>
          <a:bodyPr wrap="square" lIns="0" tIns="0" rIns="0" bIns="0" rtlCol="0">
            <a:spAutoFit/>
          </a:bodyPr>
          <a:lstStyle/>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Ideal for building solution for Microsoft 365</a:t>
            </a:r>
          </a:p>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Supports Teams, SharePoint… And more</a:t>
            </a:r>
          </a:p>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Works for configurable tabs</a:t>
            </a:r>
          </a:p>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Supports single sign-on on web and rich clients</a:t>
            </a:r>
          </a:p>
          <a:p>
            <a:pPr marL="349724" indent="-349724" defTabSz="951028" fontAlgn="base">
              <a:spcBef>
                <a:spcPct val="0"/>
              </a:spcBef>
              <a:spcAft>
                <a:spcPts val="612"/>
              </a:spcAft>
              <a:buFont typeface="Arial" panose="020B0604020202020204" pitchFamily="34" charset="0"/>
              <a:buChar char="•"/>
              <a:defRPr/>
            </a:pPr>
            <a:r>
              <a:rPr lang="en-US" sz="2448">
                <a:solidFill>
                  <a:srgbClr val="1A1A1A"/>
                </a:solidFill>
                <a:latin typeface="Segoe UI Semilight" panose="020B0402040204020203" pitchFamily="34" charset="0"/>
                <a:cs typeface="Segoe UI Semilight" panose="020B0402040204020203" pitchFamily="34" charset="0"/>
              </a:rPr>
              <a:t>Can leverage Office 365 infrastructure</a:t>
            </a:r>
          </a:p>
        </p:txBody>
      </p:sp>
      <p:sp>
        <p:nvSpPr>
          <p:cNvPr id="12" name="Title 1">
            <a:extLst>
              <a:ext uri="{FF2B5EF4-FFF2-40B4-BE49-F238E27FC236}">
                <a16:creationId xmlns:a16="http://schemas.microsoft.com/office/drawing/2014/main" id="{96754BF0-F96B-4B3B-AE90-D59E18301AAD}"/>
              </a:ext>
            </a:extLst>
          </p:cNvPr>
          <p:cNvSpPr>
            <a:spLocks noGrp="1"/>
          </p:cNvSpPr>
          <p:nvPr>
            <p:ph type="title"/>
          </p:nvPr>
        </p:nvSpPr>
        <p:spPr>
          <a:xfrm>
            <a:off x="434975" y="444500"/>
            <a:ext cx="11563350" cy="758825"/>
          </a:xfrm>
        </p:spPr>
        <p:txBody>
          <a:bodyPr/>
          <a:lstStyle/>
          <a:p>
            <a:r>
              <a:rPr lang="en-US" sz="4080">
                <a:latin typeface="Segoe UI Semibold" panose="020B0702040204020203" pitchFamily="34" charset="0"/>
                <a:cs typeface="Segoe UI Semibold" panose="020B0702040204020203" pitchFamily="34" charset="0"/>
              </a:rPr>
              <a:t>Tabs Development Models</a:t>
            </a:r>
          </a:p>
        </p:txBody>
      </p:sp>
    </p:spTree>
    <p:extLst>
      <p:ext uri="{BB962C8B-B14F-4D97-AF65-F5344CB8AC3E}">
        <p14:creationId xmlns:p14="http://schemas.microsoft.com/office/powerpoint/2010/main" val="137469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FBD9-7F1A-4650-85CC-0093B1D6E5C5}"/>
              </a:ext>
            </a:extLst>
          </p:cNvPr>
          <p:cNvSpPr>
            <a:spLocks noGrp="1"/>
          </p:cNvSpPr>
          <p:nvPr>
            <p:ph type="title"/>
          </p:nvPr>
        </p:nvSpPr>
        <p:spPr>
          <a:xfrm>
            <a:off x="467183" y="3111161"/>
            <a:ext cx="4352150" cy="772202"/>
          </a:xfrm>
        </p:spPr>
        <p:txBody>
          <a:bodyPr/>
          <a:lstStyle/>
          <a:p>
            <a:r>
              <a:rPr lang="en-US" dirty="0"/>
              <a:t>Demo</a:t>
            </a:r>
          </a:p>
        </p:txBody>
      </p:sp>
      <p:sp>
        <p:nvSpPr>
          <p:cNvPr id="3" name="Text Placeholder 2">
            <a:extLst>
              <a:ext uri="{FF2B5EF4-FFF2-40B4-BE49-F238E27FC236}">
                <a16:creationId xmlns:a16="http://schemas.microsoft.com/office/drawing/2014/main" id="{6388A447-07FD-42EB-8012-CC863DCEAE97}"/>
              </a:ext>
            </a:extLst>
          </p:cNvPr>
          <p:cNvSpPr>
            <a:spLocks noGrp="1"/>
          </p:cNvSpPr>
          <p:nvPr>
            <p:ph type="body" sz="quarter" idx="10"/>
          </p:nvPr>
        </p:nvSpPr>
        <p:spPr>
          <a:xfrm>
            <a:off x="466367" y="4352150"/>
            <a:ext cx="7384158" cy="339067"/>
          </a:xfrm>
        </p:spPr>
        <p:txBody>
          <a:bodyPr/>
          <a:lstStyle/>
          <a:p>
            <a:r>
              <a:rPr lang="en-US" dirty="0"/>
              <a:t>Provided Hosted Tabs in SharePoint</a:t>
            </a:r>
          </a:p>
        </p:txBody>
      </p:sp>
    </p:spTree>
    <p:extLst>
      <p:ext uri="{BB962C8B-B14F-4D97-AF65-F5344CB8AC3E}">
        <p14:creationId xmlns:p14="http://schemas.microsoft.com/office/powerpoint/2010/main" val="296469938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
          <p:cNvSpPr/>
          <p:nvPr/>
        </p:nvSpPr>
        <p:spPr bwMode="white">
          <a:xfrm>
            <a:off x="880" y="176"/>
            <a:ext cx="6712435" cy="6994349"/>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4"/>
          <p:cNvSpPr txBox="1">
            <a:spLocks/>
          </p:cNvSpPr>
          <p:nvPr/>
        </p:nvSpPr>
        <p:spPr>
          <a:xfrm>
            <a:off x="319665" y="5036216"/>
            <a:ext cx="5229916" cy="108100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latin typeface="Segoe UI Light" panose="020B0502040204020203" pitchFamily="34" charset="0"/>
                <a:cs typeface="Segoe UI Light" panose="020B0502040204020203" pitchFamily="34" charset="0"/>
              </a:rPr>
              <a:t>SharePoint Look Book</a:t>
            </a:r>
          </a:p>
          <a:p>
            <a:r>
              <a:rPr lang="en-US" sz="2400" dirty="0">
                <a:solidFill>
                  <a:schemeClr val="bg1"/>
                </a:solidFill>
                <a:latin typeface="Segoe UI Light" panose="020B0502040204020203" pitchFamily="34" charset="0"/>
                <a:cs typeface="Segoe UI Light" panose="020B0502040204020203" pitchFamily="34" charset="0"/>
              </a:rPr>
              <a:t>http://aka.ms/sharepointlookbook</a:t>
            </a:r>
          </a:p>
        </p:txBody>
      </p:sp>
      <p:sp>
        <p:nvSpPr>
          <p:cNvPr id="7" name="Title 4">
            <a:extLst>
              <a:ext uri="{FF2B5EF4-FFF2-40B4-BE49-F238E27FC236}">
                <a16:creationId xmlns:a16="http://schemas.microsoft.com/office/drawing/2014/main" id="{D7EDA069-E389-473B-9F38-062F4075C0A3}"/>
              </a:ext>
            </a:extLst>
          </p:cNvPr>
          <p:cNvSpPr txBox="1">
            <a:spLocks/>
          </p:cNvSpPr>
          <p:nvPr/>
        </p:nvSpPr>
        <p:spPr>
          <a:xfrm>
            <a:off x="6573899" y="556818"/>
            <a:ext cx="5862576" cy="12314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tx1">
                    <a:lumMod val="90000"/>
                    <a:lumOff val="10000"/>
                  </a:schemeClr>
                </a:solidFill>
                <a:latin typeface="Segoe UI Light" panose="020B0502040204020203" pitchFamily="34" charset="0"/>
                <a:cs typeface="Segoe UI Light" panose="020B0502040204020203" pitchFamily="34" charset="0"/>
              </a:rPr>
              <a:t>SharePoint Provisioning Service</a:t>
            </a:r>
          </a:p>
          <a:p>
            <a:r>
              <a:rPr lang="en-US" sz="2400" dirty="0">
                <a:solidFill>
                  <a:schemeClr val="tx1">
                    <a:lumMod val="90000"/>
                    <a:lumOff val="10000"/>
                  </a:schemeClr>
                </a:solidFill>
                <a:latin typeface="Segoe UI Light" panose="020B0502040204020203" pitchFamily="34" charset="0"/>
                <a:cs typeface="Segoe UI Light" panose="020B0502040204020203" pitchFamily="34" charset="0"/>
              </a:rPr>
              <a:t>http://aka.ms/spprovisioning</a:t>
            </a:r>
          </a:p>
        </p:txBody>
      </p:sp>
      <p:pic>
        <p:nvPicPr>
          <p:cNvPr id="9" name="Picture 8">
            <a:extLst>
              <a:ext uri="{FF2B5EF4-FFF2-40B4-BE49-F238E27FC236}">
                <a16:creationId xmlns:a16="http://schemas.microsoft.com/office/drawing/2014/main" id="{C9D96A5E-8FE7-4EC6-9567-654A5BCE8396}"/>
              </a:ext>
            </a:extLst>
          </p:cNvPr>
          <p:cNvPicPr>
            <a:picLocks noChangeAspect="1"/>
          </p:cNvPicPr>
          <p:nvPr/>
        </p:nvPicPr>
        <p:blipFill rotWithShape="1">
          <a:blip r:embed="rId2"/>
          <a:srcRect b="24330"/>
          <a:stretch/>
        </p:blipFill>
        <p:spPr>
          <a:xfrm>
            <a:off x="6656314" y="1732873"/>
            <a:ext cx="4767899" cy="4589290"/>
          </a:xfrm>
          <a:prstGeom prst="rect">
            <a:avLst/>
          </a:prstGeom>
          <a:ln>
            <a:solidFill>
              <a:schemeClr val="bg1">
                <a:lumMod val="85000"/>
              </a:schemeClr>
            </a:solidFill>
          </a:ln>
        </p:spPr>
      </p:pic>
      <p:pic>
        <p:nvPicPr>
          <p:cNvPr id="11" name="Picture 10">
            <a:extLst>
              <a:ext uri="{FF2B5EF4-FFF2-40B4-BE49-F238E27FC236}">
                <a16:creationId xmlns:a16="http://schemas.microsoft.com/office/drawing/2014/main" id="{6FBE648B-91B5-426F-A53D-0343D4B86619}"/>
              </a:ext>
            </a:extLst>
          </p:cNvPr>
          <p:cNvPicPr>
            <a:picLocks noChangeAspect="1"/>
          </p:cNvPicPr>
          <p:nvPr/>
        </p:nvPicPr>
        <p:blipFill>
          <a:blip r:embed="rId3"/>
          <a:stretch>
            <a:fillRect/>
          </a:stretch>
        </p:blipFill>
        <p:spPr>
          <a:xfrm>
            <a:off x="381672" y="718862"/>
            <a:ext cx="5220923" cy="3743179"/>
          </a:xfrm>
          <a:prstGeom prst="rect">
            <a:avLst/>
          </a:prstGeom>
          <a:ln>
            <a:solidFill>
              <a:schemeClr val="bg1">
                <a:lumMod val="90000"/>
              </a:schemeClr>
            </a:solidFill>
          </a:ln>
        </p:spPr>
      </p:pic>
    </p:spTree>
    <p:extLst>
      <p:ext uri="{BB962C8B-B14F-4D97-AF65-F5344CB8AC3E}">
        <p14:creationId xmlns:p14="http://schemas.microsoft.com/office/powerpoint/2010/main" val="302312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42" presetClass="entr" presetSubtype="0" fill="hold" grpId="0" nodeType="withEffect">
                                  <p:stCondLst>
                                    <p:cond delay="1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5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EEC2-C1F2-499D-B350-4CA0A45E6636}"/>
              </a:ext>
            </a:extLst>
          </p:cNvPr>
          <p:cNvSpPr>
            <a:spLocks noGrp="1"/>
          </p:cNvSpPr>
          <p:nvPr>
            <p:ph type="title"/>
          </p:nvPr>
        </p:nvSpPr>
        <p:spPr/>
        <p:txBody>
          <a:bodyPr/>
          <a:lstStyle/>
          <a:p>
            <a:r>
              <a:rPr lang="en-US" dirty="0"/>
              <a:t>About Myself	</a:t>
            </a:r>
          </a:p>
        </p:txBody>
      </p:sp>
      <p:sp>
        <p:nvSpPr>
          <p:cNvPr id="4" name="Rectangle 3">
            <a:extLst>
              <a:ext uri="{FF2B5EF4-FFF2-40B4-BE49-F238E27FC236}">
                <a16:creationId xmlns:a16="http://schemas.microsoft.com/office/drawing/2014/main" id="{5CA397B1-AA2D-4E6B-B06E-3AB1C0654C66}"/>
              </a:ext>
            </a:extLst>
          </p:cNvPr>
          <p:cNvSpPr/>
          <p:nvPr/>
        </p:nvSpPr>
        <p:spPr>
          <a:xfrm>
            <a:off x="513652" y="1557461"/>
            <a:ext cx="5477043" cy="3744230"/>
          </a:xfrm>
          <a:prstGeom prst="rect">
            <a:avLst/>
          </a:prstGeom>
        </p:spPr>
        <p:txBody>
          <a:bodyPr wrap="square">
            <a:spAutoFit/>
          </a:bodyPr>
          <a:lstStyle/>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Technical Specialist , Modern Workplace – Microsoft </a:t>
            </a:r>
          </a:p>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Blogger on Vignesh’s SharePoint Thoughts , European SharePoint Community , Collab 365 , C Sharp Corner, Collab 365 &amp; HubFly Blog site</a:t>
            </a:r>
          </a:p>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Spoken on plethora of webinars and couple of conferences /Local User groups  </a:t>
            </a:r>
          </a:p>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Chapter Lead for C Sharp Corner Bangalore Chapter and an ambassador for aOS Community </a:t>
            </a:r>
          </a:p>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 Sharp corner MVP /Completed 10+MS Certifications </a:t>
            </a:r>
          </a:p>
        </p:txBody>
      </p:sp>
      <p:pic>
        <p:nvPicPr>
          <p:cNvPr id="5" name="Picture 4" descr="A person posing for the camera&#10;&#10;Description automatically generated">
            <a:extLst>
              <a:ext uri="{FF2B5EF4-FFF2-40B4-BE49-F238E27FC236}">
                <a16:creationId xmlns:a16="http://schemas.microsoft.com/office/drawing/2014/main" id="{591F2CF5-9C65-4D31-BE7E-BD2106C02249}"/>
              </a:ext>
            </a:extLst>
          </p:cNvPr>
          <p:cNvPicPr>
            <a:picLocks noChangeAspect="1"/>
          </p:cNvPicPr>
          <p:nvPr/>
        </p:nvPicPr>
        <p:blipFill>
          <a:blip r:embed="rId3"/>
          <a:stretch>
            <a:fillRect/>
          </a:stretch>
        </p:blipFill>
        <p:spPr>
          <a:xfrm>
            <a:off x="6661745" y="168799"/>
            <a:ext cx="5046449" cy="6732004"/>
          </a:xfrm>
          <a:prstGeom prst="rect">
            <a:avLst/>
          </a:prstGeom>
        </p:spPr>
      </p:pic>
    </p:spTree>
    <p:extLst>
      <p:ext uri="{BB962C8B-B14F-4D97-AF65-F5344CB8AC3E}">
        <p14:creationId xmlns:p14="http://schemas.microsoft.com/office/powerpoint/2010/main" val="275301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4975" y="1559442"/>
            <a:ext cx="11776690" cy="5332176"/>
          </a:xfrm>
        </p:spPr>
        <p:txBody>
          <a:bodyPr vert="horz" wrap="square" lIns="0" tIns="0" rIns="0" bIns="0" rtlCol="0" anchor="t">
            <a:noAutofit/>
          </a:bodyPr>
          <a:lstStyle/>
          <a:p>
            <a:r>
              <a:rPr lang="en-US" dirty="0"/>
              <a:t>Code runs in an auto-generated domain/different API permissions than the main tenant, and is iFramed into the main page</a:t>
            </a:r>
          </a:p>
          <a:p>
            <a:r>
              <a:rPr lang="en-US" dirty="0"/>
              <a:t>Same context as the hosting page</a:t>
            </a:r>
          </a:p>
          <a:p>
            <a:r>
              <a:rPr lang="en-US" dirty="0"/>
              <a:t>Framework handles AAD App registration and permission scopes and authentication</a:t>
            </a:r>
          </a:p>
          <a:p>
            <a:r>
              <a:rPr lang="en-US" dirty="0"/>
              <a:t>Support for Web Parts, App Pages and Teams tab</a:t>
            </a:r>
          </a:p>
          <a:p>
            <a:r>
              <a:rPr lang="en-US" dirty="0"/>
              <a:t>Useful for a Web Part that needs extra permissions(</a:t>
            </a:r>
            <a:r>
              <a:rPr lang="en-US" dirty="0" err="1"/>
              <a:t>mail.read</a:t>
            </a:r>
            <a:r>
              <a:rPr lang="en-US" dirty="0"/>
              <a:t>) or a Web Part that wants extra protection (other parts can’t access your back end data) </a:t>
            </a: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cs typeface="Segoe UI"/>
              </a:rPr>
              <a:t>Domain Isolated Web Parts</a:t>
            </a:r>
          </a:p>
        </p:txBody>
      </p:sp>
    </p:spTree>
    <p:extLst>
      <p:ext uri="{BB962C8B-B14F-4D97-AF65-F5344CB8AC3E}">
        <p14:creationId xmlns:p14="http://schemas.microsoft.com/office/powerpoint/2010/main" val="169026986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4975" y="1559442"/>
            <a:ext cx="4461490" cy="5332176"/>
          </a:xfrm>
        </p:spPr>
        <p:txBody>
          <a:bodyPr vert="horz" wrap="square" lIns="0" tIns="0" rIns="0" bIns="0" rtlCol="0" anchor="t">
            <a:noAutofit/>
          </a:bodyPr>
          <a:lstStyle/>
          <a:p>
            <a:r>
              <a:rPr lang="en-US" dirty="0"/>
              <a:t>Allow independently versioned deployed code, to be served automatically for the SharePoint Framework components</a:t>
            </a:r>
          </a:p>
          <a:p>
            <a:endParaRPr lang="en-US" dirty="0"/>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cs typeface="Segoe UI"/>
              </a:rPr>
              <a:t>Library Components</a:t>
            </a:r>
          </a:p>
        </p:txBody>
      </p:sp>
      <p:pic>
        <p:nvPicPr>
          <p:cNvPr id="2" name="Picture 1">
            <a:extLst>
              <a:ext uri="{FF2B5EF4-FFF2-40B4-BE49-F238E27FC236}">
                <a16:creationId xmlns:a16="http://schemas.microsoft.com/office/drawing/2014/main" id="{B04A6BA1-935D-4BCD-9EEB-2097720984FD}"/>
              </a:ext>
            </a:extLst>
          </p:cNvPr>
          <p:cNvPicPr>
            <a:picLocks noChangeAspect="1"/>
          </p:cNvPicPr>
          <p:nvPr/>
        </p:nvPicPr>
        <p:blipFill>
          <a:blip r:embed="rId3"/>
          <a:stretch>
            <a:fillRect/>
          </a:stretch>
        </p:blipFill>
        <p:spPr>
          <a:xfrm>
            <a:off x="5366671" y="1060398"/>
            <a:ext cx="6334125" cy="5581650"/>
          </a:xfrm>
          <a:prstGeom prst="rect">
            <a:avLst/>
          </a:prstGeom>
        </p:spPr>
      </p:pic>
    </p:spTree>
    <p:extLst>
      <p:ext uri="{BB962C8B-B14F-4D97-AF65-F5344CB8AC3E}">
        <p14:creationId xmlns:p14="http://schemas.microsoft.com/office/powerpoint/2010/main" val="36749163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4975" y="1559442"/>
            <a:ext cx="11776690" cy="5332176"/>
          </a:xfrm>
        </p:spPr>
        <p:txBody>
          <a:bodyPr vert="horz" wrap="square" lIns="0" tIns="0" rIns="0" bIns="0" rtlCol="0" anchor="t">
            <a:noAutofit/>
          </a:bodyPr>
          <a:lstStyle/>
          <a:p>
            <a:r>
              <a:rPr lang="en-US" dirty="0"/>
              <a:t>Allow independently versioned deployed code, to be served automatically for the SharePoint Framework components</a:t>
            </a:r>
          </a:p>
          <a:p>
            <a:r>
              <a:rPr lang="en-US" dirty="0"/>
              <a:t>Libraries are deployed in the app catalog then they can be referenced across other components</a:t>
            </a:r>
          </a:p>
          <a:p>
            <a:r>
              <a:rPr lang="en-US" b="1" dirty="0"/>
              <a:t>Things to be aware of:</a:t>
            </a:r>
          </a:p>
          <a:p>
            <a:pPr marL="457200" indent="-457200">
              <a:buFont typeface="Arial" panose="020B0604020202020204" pitchFamily="34" charset="0"/>
              <a:buChar char="•"/>
            </a:pPr>
            <a:r>
              <a:rPr lang="en-US" dirty="0"/>
              <a:t>All components in the tenant get the same instance of the library</a:t>
            </a:r>
          </a:p>
          <a:p>
            <a:pPr marL="457200" indent="-457200">
              <a:buFont typeface="Arial" panose="020B0604020202020204" pitchFamily="34" charset="0"/>
              <a:buChar char="•"/>
            </a:pPr>
            <a:r>
              <a:rPr lang="en-US" dirty="0"/>
              <a:t>A solution cannot contain webparts/extensions and libraries. It’s one or the other</a:t>
            </a:r>
          </a:p>
          <a:p>
            <a:pPr marL="457200" indent="-457200">
              <a:buFont typeface="Arial" panose="020B0604020202020204" pitchFamily="34" charset="0"/>
              <a:buChar char="•"/>
            </a:pPr>
            <a:r>
              <a:rPr lang="en-US" dirty="0"/>
              <a:t>You must reference the library components at development time from a package manager or using npm link</a:t>
            </a:r>
          </a:p>
          <a:p>
            <a:endParaRPr lang="en-US" dirty="0"/>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cs typeface="Segoe UI"/>
              </a:rPr>
              <a:t>Library Components</a:t>
            </a:r>
          </a:p>
        </p:txBody>
      </p:sp>
    </p:spTree>
    <p:extLst>
      <p:ext uri="{BB962C8B-B14F-4D97-AF65-F5344CB8AC3E}">
        <p14:creationId xmlns:p14="http://schemas.microsoft.com/office/powerpoint/2010/main" val="41504466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FBD9-7F1A-4650-85CC-0093B1D6E5C5}"/>
              </a:ext>
            </a:extLst>
          </p:cNvPr>
          <p:cNvSpPr>
            <a:spLocks noGrp="1"/>
          </p:cNvSpPr>
          <p:nvPr>
            <p:ph type="title"/>
          </p:nvPr>
        </p:nvSpPr>
        <p:spPr>
          <a:xfrm>
            <a:off x="467183" y="3111161"/>
            <a:ext cx="4352150" cy="772202"/>
          </a:xfrm>
        </p:spPr>
        <p:txBody>
          <a:bodyPr/>
          <a:lstStyle/>
          <a:p>
            <a:r>
              <a:rPr lang="en-US" dirty="0"/>
              <a:t>Demo</a:t>
            </a:r>
          </a:p>
        </p:txBody>
      </p:sp>
      <p:sp>
        <p:nvSpPr>
          <p:cNvPr id="3" name="Text Placeholder 2">
            <a:extLst>
              <a:ext uri="{FF2B5EF4-FFF2-40B4-BE49-F238E27FC236}">
                <a16:creationId xmlns:a16="http://schemas.microsoft.com/office/drawing/2014/main" id="{6388A447-07FD-42EB-8012-CC863DCEAE97}"/>
              </a:ext>
            </a:extLst>
          </p:cNvPr>
          <p:cNvSpPr>
            <a:spLocks noGrp="1"/>
          </p:cNvSpPr>
          <p:nvPr>
            <p:ph type="body" sz="quarter" idx="10"/>
          </p:nvPr>
        </p:nvSpPr>
        <p:spPr>
          <a:xfrm>
            <a:off x="466367" y="4352150"/>
            <a:ext cx="7384158" cy="678134"/>
          </a:xfrm>
        </p:spPr>
        <p:txBody>
          <a:bodyPr/>
          <a:lstStyle/>
          <a:p>
            <a:r>
              <a:rPr lang="en-US" dirty="0"/>
              <a:t>Implementing library components for SharePoint Framework Webparts</a:t>
            </a:r>
          </a:p>
        </p:txBody>
      </p:sp>
    </p:spTree>
    <p:extLst>
      <p:ext uri="{BB962C8B-B14F-4D97-AF65-F5344CB8AC3E}">
        <p14:creationId xmlns:p14="http://schemas.microsoft.com/office/powerpoint/2010/main" val="223785585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4975" y="1559442"/>
            <a:ext cx="4579477" cy="5332176"/>
          </a:xfrm>
        </p:spPr>
        <p:txBody>
          <a:bodyPr vert="horz" wrap="square" lIns="0" tIns="0" rIns="0" bIns="0" rtlCol="0" anchor="t">
            <a:noAutofit/>
          </a:bodyPr>
          <a:lstStyle/>
          <a:p>
            <a:r>
              <a:rPr lang="en-US" dirty="0"/>
              <a:t>Version 1.8 – Supports section backgrounds</a:t>
            </a:r>
          </a:p>
          <a:p>
            <a:r>
              <a:rPr lang="en-US" dirty="0"/>
              <a:t>SPFx web parts can be made aware of any section backgrounds</a:t>
            </a:r>
          </a:p>
          <a:p>
            <a:r>
              <a:rPr lang="en-US" dirty="0"/>
              <a:t>Improve the appearance of a web part when hosted in a section with a different background  </a:t>
            </a: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cs typeface="Segoe UI"/>
              </a:rPr>
              <a:t>Supporting section backgrounds</a:t>
            </a:r>
          </a:p>
        </p:txBody>
      </p:sp>
      <p:pic>
        <p:nvPicPr>
          <p:cNvPr id="3" name="Picture 2">
            <a:extLst>
              <a:ext uri="{FF2B5EF4-FFF2-40B4-BE49-F238E27FC236}">
                <a16:creationId xmlns:a16="http://schemas.microsoft.com/office/drawing/2014/main" id="{4E1BE66D-196C-421C-B644-CECADFD54795}"/>
              </a:ext>
            </a:extLst>
          </p:cNvPr>
          <p:cNvPicPr>
            <a:picLocks noChangeAspect="1"/>
          </p:cNvPicPr>
          <p:nvPr/>
        </p:nvPicPr>
        <p:blipFill>
          <a:blip r:embed="rId3"/>
          <a:stretch>
            <a:fillRect/>
          </a:stretch>
        </p:blipFill>
        <p:spPr>
          <a:xfrm>
            <a:off x="5377117" y="1559442"/>
            <a:ext cx="6372225" cy="4391025"/>
          </a:xfrm>
          <a:prstGeom prst="rect">
            <a:avLst/>
          </a:prstGeom>
        </p:spPr>
      </p:pic>
    </p:spTree>
    <p:extLst>
      <p:ext uri="{BB962C8B-B14F-4D97-AF65-F5344CB8AC3E}">
        <p14:creationId xmlns:p14="http://schemas.microsoft.com/office/powerpoint/2010/main" val="292826279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FBD9-7F1A-4650-85CC-0093B1D6E5C5}"/>
              </a:ext>
            </a:extLst>
          </p:cNvPr>
          <p:cNvSpPr>
            <a:spLocks noGrp="1"/>
          </p:cNvSpPr>
          <p:nvPr>
            <p:ph type="title"/>
          </p:nvPr>
        </p:nvSpPr>
        <p:spPr>
          <a:xfrm>
            <a:off x="467183" y="3111161"/>
            <a:ext cx="4352150" cy="772202"/>
          </a:xfrm>
        </p:spPr>
        <p:txBody>
          <a:bodyPr/>
          <a:lstStyle/>
          <a:p>
            <a:r>
              <a:rPr lang="en-US" dirty="0"/>
              <a:t>Demo</a:t>
            </a:r>
          </a:p>
        </p:txBody>
      </p:sp>
      <p:sp>
        <p:nvSpPr>
          <p:cNvPr id="3" name="Text Placeholder 2">
            <a:extLst>
              <a:ext uri="{FF2B5EF4-FFF2-40B4-BE49-F238E27FC236}">
                <a16:creationId xmlns:a16="http://schemas.microsoft.com/office/drawing/2014/main" id="{6388A447-07FD-42EB-8012-CC863DCEAE97}"/>
              </a:ext>
            </a:extLst>
          </p:cNvPr>
          <p:cNvSpPr>
            <a:spLocks noGrp="1"/>
          </p:cNvSpPr>
          <p:nvPr>
            <p:ph type="body" sz="quarter" idx="10"/>
          </p:nvPr>
        </p:nvSpPr>
        <p:spPr>
          <a:xfrm>
            <a:off x="466367" y="4352150"/>
            <a:ext cx="7384158" cy="678134"/>
          </a:xfrm>
        </p:spPr>
        <p:txBody>
          <a:bodyPr/>
          <a:lstStyle/>
          <a:p>
            <a:r>
              <a:rPr lang="en-US" dirty="0"/>
              <a:t>Supporting section backgrounds for SharePoint Framework Web Parts	</a:t>
            </a:r>
          </a:p>
        </p:txBody>
      </p:sp>
    </p:spTree>
    <p:extLst>
      <p:ext uri="{BB962C8B-B14F-4D97-AF65-F5344CB8AC3E}">
        <p14:creationId xmlns:p14="http://schemas.microsoft.com/office/powerpoint/2010/main" val="105654878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4975" y="1559442"/>
            <a:ext cx="11563350" cy="5332176"/>
          </a:xfrm>
        </p:spPr>
        <p:txBody>
          <a:bodyPr vert="horz" wrap="square" lIns="0" tIns="0" rIns="0" bIns="0" rtlCol="0" anchor="t">
            <a:noAutofit/>
          </a:bodyPr>
          <a:lstStyle/>
          <a:p>
            <a:r>
              <a:rPr lang="en-US" dirty="0"/>
              <a:t>Manage Microsoft Office 365 tenant and SharePoint Framework projects on any platform</a:t>
            </a:r>
          </a:p>
          <a:p>
            <a:r>
              <a:rPr lang="en-US" b="1" dirty="0" err="1"/>
              <a:t>spfx</a:t>
            </a:r>
            <a:r>
              <a:rPr lang="en-US" b="1" dirty="0"/>
              <a:t> project upgrade</a:t>
            </a:r>
          </a:p>
          <a:p>
            <a:r>
              <a:rPr lang="en-US" dirty="0" err="1">
                <a:solidFill>
                  <a:srgbClr val="FF0000"/>
                </a:solidFill>
              </a:rPr>
              <a:t>spfx</a:t>
            </a:r>
            <a:r>
              <a:rPr lang="en-US" dirty="0">
                <a:solidFill>
                  <a:srgbClr val="FF0000"/>
                </a:solidFill>
              </a:rPr>
              <a:t> project upgrade --toVersion 1.8.2 --output md &gt; upgrade-report.md</a:t>
            </a:r>
          </a:p>
          <a:p>
            <a:r>
              <a:rPr lang="en-US" dirty="0"/>
              <a:t>Upgrades SharePoint Framework project to the specified version and save the findings in MarkDown file</a:t>
            </a:r>
            <a:endParaRPr lang="en-US" dirty="0">
              <a:hlinkClick r:id="rId3"/>
            </a:endParaRPr>
          </a:p>
          <a:p>
            <a:r>
              <a:rPr lang="en-US" b="1" dirty="0"/>
              <a:t>Reference</a:t>
            </a:r>
            <a:r>
              <a:rPr lang="en-US" b="1" dirty="0">
                <a:hlinkClick r:id="rId3">
                  <a:extLst>
                    <a:ext uri="{A12FA001-AC4F-418D-AE19-62706E023703}">
                      <ahyp:hlinkClr xmlns:ahyp="http://schemas.microsoft.com/office/drawing/2018/hyperlinkcolor" val="tx"/>
                    </a:ext>
                  </a:extLst>
                </a:hlinkClick>
              </a:rPr>
              <a:t>:</a:t>
            </a:r>
          </a:p>
          <a:p>
            <a:r>
              <a:rPr lang="en-US" dirty="0">
                <a:hlinkClick r:id="rId3"/>
              </a:rPr>
              <a:t>https://pnp.github.io/office365-cli/</a:t>
            </a:r>
            <a:endParaRPr lang="en-US" dirty="0"/>
          </a:p>
          <a:p>
            <a:r>
              <a:rPr lang="en-US" dirty="0">
                <a:hlinkClick r:id="rId4"/>
              </a:rPr>
              <a:t>https://pnp.github.io/office365-cli/cmd/spfx/project/project-upgrade/</a:t>
            </a:r>
            <a:endParaRPr lang="en-US" dirty="0"/>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cs typeface="Segoe UI"/>
              </a:rPr>
              <a:t>Office 365 CLI – Upgrade SharePoint Framework Project</a:t>
            </a:r>
          </a:p>
        </p:txBody>
      </p:sp>
    </p:spTree>
    <p:extLst>
      <p:ext uri="{BB962C8B-B14F-4D97-AF65-F5344CB8AC3E}">
        <p14:creationId xmlns:p14="http://schemas.microsoft.com/office/powerpoint/2010/main" val="171759894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cs typeface="Segoe UI"/>
              </a:rPr>
              <a:t>Latest OOTB Capabilities – Modern Web Parts</a:t>
            </a:r>
          </a:p>
        </p:txBody>
      </p:sp>
      <p:graphicFrame>
        <p:nvGraphicFramePr>
          <p:cNvPr id="2" name="Diagram 1">
            <a:extLst>
              <a:ext uri="{FF2B5EF4-FFF2-40B4-BE49-F238E27FC236}">
                <a16:creationId xmlns:a16="http://schemas.microsoft.com/office/drawing/2014/main" id="{12BBDA7A-A508-4980-89AE-2149B5AB3A8B}"/>
              </a:ext>
            </a:extLst>
          </p:cNvPr>
          <p:cNvGraphicFramePr/>
          <p:nvPr>
            <p:extLst>
              <p:ext uri="{D42A27DB-BD31-4B8C-83A1-F6EECF244321}">
                <p14:modId xmlns:p14="http://schemas.microsoft.com/office/powerpoint/2010/main" val="3955899952"/>
              </p:ext>
            </p:extLst>
          </p:nvPr>
        </p:nvGraphicFramePr>
        <p:xfrm>
          <a:off x="2220230" y="1424551"/>
          <a:ext cx="7454712" cy="51089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459584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32EBBB-52D9-4773-8A0B-33868647B752}"/>
              </a:ext>
            </a:extLst>
          </p:cNvPr>
          <p:cNvSpPr>
            <a:spLocks noGrp="1"/>
          </p:cNvSpPr>
          <p:nvPr>
            <p:ph type="body" sz="quarter" idx="10"/>
          </p:nvPr>
        </p:nvSpPr>
        <p:spPr>
          <a:xfrm>
            <a:off x="446087" y="2182297"/>
            <a:ext cx="11567160" cy="2994153"/>
          </a:xfrm>
        </p:spPr>
        <p:txBody>
          <a:bodyPr/>
          <a:lstStyle/>
          <a:p>
            <a:r>
              <a:rPr lang="en-US" dirty="0"/>
              <a:t>Analytics APIs 1.0</a:t>
            </a:r>
          </a:p>
          <a:p>
            <a:r>
              <a:rPr lang="en-US" dirty="0"/>
              <a:t>WebHooks – Security events</a:t>
            </a:r>
          </a:p>
          <a:p>
            <a:r>
              <a:rPr lang="en-US" dirty="0"/>
              <a:t>Delta API – Sharing changed annotation</a:t>
            </a:r>
          </a:p>
          <a:p>
            <a:r>
              <a:rPr lang="en-US" dirty="0">
                <a:solidFill>
                  <a:schemeClr val="accent1"/>
                </a:solidFill>
              </a:rPr>
              <a:t>Followed sites API beta (Coming soon)</a:t>
            </a:r>
          </a:p>
          <a:p>
            <a:r>
              <a:rPr lang="en-US" dirty="0">
                <a:solidFill>
                  <a:schemeClr val="accent1"/>
                </a:solidFill>
              </a:rPr>
              <a:t>Site collection enumeration beta (Coming soon)</a:t>
            </a:r>
          </a:p>
          <a:p>
            <a:r>
              <a:rPr lang="en-US" dirty="0"/>
              <a:t>CSOM .NET Standard (Coming soon)</a:t>
            </a:r>
          </a:p>
        </p:txBody>
      </p:sp>
      <p:sp>
        <p:nvSpPr>
          <p:cNvPr id="2" name="Title 1">
            <a:extLst>
              <a:ext uri="{FF2B5EF4-FFF2-40B4-BE49-F238E27FC236}">
                <a16:creationId xmlns:a16="http://schemas.microsoft.com/office/drawing/2014/main" id="{09DA0D0D-7CF9-45C0-A529-56DCEE5AFD50}"/>
              </a:ext>
            </a:extLst>
          </p:cNvPr>
          <p:cNvSpPr>
            <a:spLocks noGrp="1"/>
          </p:cNvSpPr>
          <p:nvPr>
            <p:ph type="title"/>
          </p:nvPr>
        </p:nvSpPr>
        <p:spPr/>
        <p:txBody>
          <a:bodyPr/>
          <a:lstStyle/>
          <a:p>
            <a:r>
              <a:rPr lang="en-US" dirty="0"/>
              <a:t>SharePoint / OneDrive Graph API Updates</a:t>
            </a:r>
          </a:p>
        </p:txBody>
      </p:sp>
      <p:pic>
        <p:nvPicPr>
          <p:cNvPr id="6" name="Picture 5" descr="A person standing in front of a computer&#10;&#10;Description automatically generated">
            <a:extLst>
              <a:ext uri="{FF2B5EF4-FFF2-40B4-BE49-F238E27FC236}">
                <a16:creationId xmlns:a16="http://schemas.microsoft.com/office/drawing/2014/main" id="{3277613F-C4F0-4124-8EF6-8D2A24DE5DE5}"/>
              </a:ext>
            </a:extLst>
          </p:cNvPr>
          <p:cNvPicPr>
            <a:picLocks noChangeAspect="1"/>
          </p:cNvPicPr>
          <p:nvPr/>
        </p:nvPicPr>
        <p:blipFill>
          <a:blip r:embed="rId3"/>
          <a:stretch>
            <a:fillRect/>
          </a:stretch>
        </p:blipFill>
        <p:spPr>
          <a:xfrm>
            <a:off x="7537485" y="2182297"/>
            <a:ext cx="4633259" cy="3089225"/>
          </a:xfrm>
          <a:prstGeom prst="rect">
            <a:avLst/>
          </a:prstGeom>
        </p:spPr>
      </p:pic>
    </p:spTree>
    <p:extLst>
      <p:ext uri="{BB962C8B-B14F-4D97-AF65-F5344CB8AC3E}">
        <p14:creationId xmlns:p14="http://schemas.microsoft.com/office/powerpoint/2010/main" val="47417343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B76A79A0-432A-48ED-9EEB-9F2A3507CA00}"/>
              </a:ext>
            </a:extLst>
          </p:cNvPr>
          <p:cNvSpPr/>
          <p:nvPr/>
        </p:nvSpPr>
        <p:spPr bwMode="auto">
          <a:xfrm rot="5400000">
            <a:off x="5403357" y="-5401101"/>
            <a:ext cx="1629753" cy="12432949"/>
          </a:xfrm>
          <a:custGeom>
            <a:avLst/>
            <a:gdLst>
              <a:gd name="connsiteX0" fmla="*/ 0 w 1702643"/>
              <a:gd name="connsiteY0" fmla="*/ 0 h 12434712"/>
              <a:gd name="connsiteX1" fmla="*/ 1213644 w 1702643"/>
              <a:gd name="connsiteY1" fmla="*/ 0 h 12434712"/>
              <a:gd name="connsiteX2" fmla="*/ 1702643 w 1702643"/>
              <a:gd name="connsiteY2" fmla="*/ 6217356 h 12434712"/>
              <a:gd name="connsiteX3" fmla="*/ 1213644 w 1702643"/>
              <a:gd name="connsiteY3" fmla="*/ 12434712 h 12434712"/>
              <a:gd name="connsiteX4" fmla="*/ 0 w 1702643"/>
              <a:gd name="connsiteY4" fmla="*/ 12434712 h 12434712"/>
              <a:gd name="connsiteX5" fmla="*/ 0 w 1702643"/>
              <a:gd name="connsiteY5" fmla="*/ 0 h 12434712"/>
              <a:gd name="connsiteX0" fmla="*/ 0 w 1213644"/>
              <a:gd name="connsiteY0" fmla="*/ 0 h 12434712"/>
              <a:gd name="connsiteX1" fmla="*/ 1213644 w 1213644"/>
              <a:gd name="connsiteY1" fmla="*/ 0 h 12434712"/>
              <a:gd name="connsiteX2" fmla="*/ 1213644 w 1213644"/>
              <a:gd name="connsiteY2" fmla="*/ 12434712 h 12434712"/>
              <a:gd name="connsiteX3" fmla="*/ 0 w 1213644"/>
              <a:gd name="connsiteY3" fmla="*/ 12434712 h 12434712"/>
              <a:gd name="connsiteX4" fmla="*/ 0 w 1213644"/>
              <a:gd name="connsiteY4" fmla="*/ 0 h 12434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644" h="12434712">
                <a:moveTo>
                  <a:pt x="0" y="0"/>
                </a:moveTo>
                <a:lnTo>
                  <a:pt x="1213644" y="0"/>
                </a:lnTo>
                <a:lnTo>
                  <a:pt x="1213644" y="12434712"/>
                </a:lnTo>
                <a:lnTo>
                  <a:pt x="0" y="12434712"/>
                </a:lnTo>
                <a:lnTo>
                  <a:pt x="0" y="0"/>
                </a:lnTo>
                <a:close/>
              </a:path>
            </a:pathLst>
          </a:custGeom>
          <a:solidFill>
            <a:srgbClr val="FFFFFF"/>
          </a:solidFill>
          <a:ln w="10795" cap="flat" cmpd="sng" algn="ctr">
            <a:noFill/>
            <a:prstDash val="solid"/>
          </a:ln>
          <a:effectLst/>
        </p:spPr>
        <p:txBody>
          <a:bodyPr rot="0" spcFirstLastPara="0" vertOverflow="overflow" horzOverflow="overflow" vert="horz" wrap="square" lIns="0" tIns="47558" rIns="0" bIns="47558" numCol="1" spcCol="0" rtlCol="0" fromWordArt="0" anchor="ctr" anchorCtr="0" forceAA="0" compatLnSpc="1">
            <a:prstTxWarp prst="textNoShape">
              <a:avLst/>
            </a:prstTxWarp>
            <a:noAutofit/>
          </a:bodyPr>
          <a:lstStyle/>
          <a:p>
            <a:pPr algn="ctr" defTabSz="950846"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cxnSp>
        <p:nvCxnSpPr>
          <p:cNvPr id="83" name="Straight Connector 82">
            <a:extLst>
              <a:ext uri="{FF2B5EF4-FFF2-40B4-BE49-F238E27FC236}">
                <a16:creationId xmlns:a16="http://schemas.microsoft.com/office/drawing/2014/main" id="{9F0D216E-893E-4D55-A8E3-27C28AE0F169}"/>
              </a:ext>
            </a:extLst>
          </p:cNvPr>
          <p:cNvCxnSpPr>
            <a:cxnSpLocks/>
          </p:cNvCxnSpPr>
          <p:nvPr/>
        </p:nvCxnSpPr>
        <p:spPr>
          <a:xfrm flipH="1">
            <a:off x="3031795" y="3230554"/>
            <a:ext cx="8228" cy="274320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9890CB6-2951-455E-B49B-7C9EEF7DC5A3}"/>
              </a:ext>
            </a:extLst>
          </p:cNvPr>
          <p:cNvCxnSpPr>
            <a:cxnSpLocks/>
          </p:cNvCxnSpPr>
          <p:nvPr/>
        </p:nvCxnSpPr>
        <p:spPr>
          <a:xfrm>
            <a:off x="6077993" y="3230554"/>
            <a:ext cx="0" cy="274320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EAD1AD6-3276-4DAA-817A-A83B8970A62B}"/>
              </a:ext>
            </a:extLst>
          </p:cNvPr>
          <p:cNvGrpSpPr/>
          <p:nvPr/>
        </p:nvGrpSpPr>
        <p:grpSpPr>
          <a:xfrm>
            <a:off x="2925460" y="514534"/>
            <a:ext cx="637791" cy="599011"/>
            <a:chOff x="1465792" y="2332013"/>
            <a:chExt cx="1561439" cy="1466493"/>
          </a:xfrm>
        </p:grpSpPr>
        <p:sp>
          <p:nvSpPr>
            <p:cNvPr id="33" name="Freeform 6">
              <a:extLst>
                <a:ext uri="{FF2B5EF4-FFF2-40B4-BE49-F238E27FC236}">
                  <a16:creationId xmlns:a16="http://schemas.microsoft.com/office/drawing/2014/main" id="{6B548E01-006B-44D8-B8ED-D2986761CE9C}"/>
                </a:ext>
              </a:extLst>
            </p:cNvPr>
            <p:cNvSpPr>
              <a:spLocks/>
            </p:cNvSpPr>
            <p:nvPr/>
          </p:nvSpPr>
          <p:spPr bwMode="auto">
            <a:xfrm rot="182826">
              <a:off x="2642595" y="3035675"/>
              <a:ext cx="199103" cy="469197"/>
            </a:xfrm>
            <a:custGeom>
              <a:avLst/>
              <a:gdLst>
                <a:gd name="T0" fmla="*/ 58 w 58"/>
                <a:gd name="T1" fmla="*/ 53 h 136"/>
                <a:gd name="T2" fmla="*/ 57 w 58"/>
                <a:gd name="T3" fmla="*/ 35 h 136"/>
                <a:gd name="T4" fmla="*/ 55 w 58"/>
                <a:gd name="T5" fmla="*/ 30 h 136"/>
                <a:gd name="T6" fmla="*/ 44 w 58"/>
                <a:gd name="T7" fmla="*/ 0 h 136"/>
                <a:gd name="T8" fmla="*/ 23 w 58"/>
                <a:gd name="T9" fmla="*/ 12 h 136"/>
                <a:gd name="T10" fmla="*/ 31 w 58"/>
                <a:gd name="T11" fmla="*/ 30 h 136"/>
                <a:gd name="T12" fmla="*/ 32 w 58"/>
                <a:gd name="T13" fmla="*/ 35 h 136"/>
                <a:gd name="T14" fmla="*/ 34 w 58"/>
                <a:gd name="T15" fmla="*/ 53 h 136"/>
                <a:gd name="T16" fmla="*/ 22 w 58"/>
                <a:gd name="T17" fmla="*/ 94 h 136"/>
                <a:gd name="T18" fmla="*/ 21 w 58"/>
                <a:gd name="T19" fmla="*/ 94 h 136"/>
                <a:gd name="T20" fmla="*/ 0 w 58"/>
                <a:gd name="T21" fmla="*/ 115 h 136"/>
                <a:gd name="T22" fmla="*/ 21 w 58"/>
                <a:gd name="T23" fmla="*/ 136 h 136"/>
                <a:gd name="T24" fmla="*/ 42 w 58"/>
                <a:gd name="T25" fmla="*/ 115 h 136"/>
                <a:gd name="T26" fmla="*/ 41 w 58"/>
                <a:gd name="T27" fmla="*/ 109 h 136"/>
                <a:gd name="T28" fmla="*/ 58 w 58"/>
                <a:gd name="T29" fmla="*/ 5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36">
                  <a:moveTo>
                    <a:pt x="58" y="53"/>
                  </a:moveTo>
                  <a:cubicBezTo>
                    <a:pt x="58" y="47"/>
                    <a:pt x="58" y="41"/>
                    <a:pt x="57" y="35"/>
                  </a:cubicBezTo>
                  <a:cubicBezTo>
                    <a:pt x="56" y="34"/>
                    <a:pt x="56" y="32"/>
                    <a:pt x="55" y="30"/>
                  </a:cubicBezTo>
                  <a:cubicBezTo>
                    <a:pt x="53" y="19"/>
                    <a:pt x="49" y="9"/>
                    <a:pt x="44" y="0"/>
                  </a:cubicBezTo>
                  <a:cubicBezTo>
                    <a:pt x="23" y="12"/>
                    <a:pt x="23" y="12"/>
                    <a:pt x="23" y="12"/>
                  </a:cubicBezTo>
                  <a:cubicBezTo>
                    <a:pt x="26" y="18"/>
                    <a:pt x="29" y="24"/>
                    <a:pt x="31" y="30"/>
                  </a:cubicBezTo>
                  <a:cubicBezTo>
                    <a:pt x="31" y="32"/>
                    <a:pt x="32" y="33"/>
                    <a:pt x="32" y="35"/>
                  </a:cubicBezTo>
                  <a:cubicBezTo>
                    <a:pt x="33" y="41"/>
                    <a:pt x="34" y="47"/>
                    <a:pt x="34" y="53"/>
                  </a:cubicBezTo>
                  <a:cubicBezTo>
                    <a:pt x="34" y="67"/>
                    <a:pt x="30" y="82"/>
                    <a:pt x="22" y="94"/>
                  </a:cubicBezTo>
                  <a:cubicBezTo>
                    <a:pt x="22" y="94"/>
                    <a:pt x="21" y="94"/>
                    <a:pt x="21" y="94"/>
                  </a:cubicBezTo>
                  <a:cubicBezTo>
                    <a:pt x="9" y="94"/>
                    <a:pt x="0" y="104"/>
                    <a:pt x="0" y="115"/>
                  </a:cubicBezTo>
                  <a:cubicBezTo>
                    <a:pt x="0" y="127"/>
                    <a:pt x="9" y="136"/>
                    <a:pt x="21" y="136"/>
                  </a:cubicBezTo>
                  <a:cubicBezTo>
                    <a:pt x="33" y="136"/>
                    <a:pt x="42" y="127"/>
                    <a:pt x="42" y="115"/>
                  </a:cubicBezTo>
                  <a:cubicBezTo>
                    <a:pt x="42" y="113"/>
                    <a:pt x="42" y="111"/>
                    <a:pt x="41" y="109"/>
                  </a:cubicBezTo>
                  <a:cubicBezTo>
                    <a:pt x="52" y="92"/>
                    <a:pt x="58" y="73"/>
                    <a:pt x="58" y="53"/>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sp>
          <p:nvSpPr>
            <p:cNvPr id="34" name="Freeform 7">
              <a:extLst>
                <a:ext uri="{FF2B5EF4-FFF2-40B4-BE49-F238E27FC236}">
                  <a16:creationId xmlns:a16="http://schemas.microsoft.com/office/drawing/2014/main" id="{99B50DF9-F1A5-4C5F-BDC8-3FC409AC1204}"/>
                </a:ext>
              </a:extLst>
            </p:cNvPr>
            <p:cNvSpPr>
              <a:spLocks/>
            </p:cNvSpPr>
            <p:nvPr/>
          </p:nvSpPr>
          <p:spPr bwMode="auto">
            <a:xfrm>
              <a:off x="1748195" y="3263728"/>
              <a:ext cx="389910" cy="429732"/>
            </a:xfrm>
            <a:custGeom>
              <a:avLst/>
              <a:gdLst>
                <a:gd name="T0" fmla="*/ 35 w 113"/>
                <a:gd name="T1" fmla="*/ 38 h 125"/>
                <a:gd name="T2" fmla="*/ 42 w 113"/>
                <a:gd name="T3" fmla="*/ 21 h 125"/>
                <a:gd name="T4" fmla="*/ 21 w 113"/>
                <a:gd name="T5" fmla="*/ 0 h 125"/>
                <a:gd name="T6" fmla="*/ 0 w 113"/>
                <a:gd name="T7" fmla="*/ 21 h 125"/>
                <a:gd name="T8" fmla="*/ 11 w 113"/>
                <a:gd name="T9" fmla="*/ 40 h 125"/>
                <a:gd name="T10" fmla="*/ 96 w 113"/>
                <a:gd name="T11" fmla="*/ 124 h 125"/>
                <a:gd name="T12" fmla="*/ 113 w 113"/>
                <a:gd name="T13" fmla="*/ 125 h 125"/>
                <a:gd name="T14" fmla="*/ 113 w 113"/>
                <a:gd name="T15" fmla="*/ 101 h 125"/>
                <a:gd name="T16" fmla="*/ 100 w 113"/>
                <a:gd name="T17" fmla="*/ 100 h 125"/>
                <a:gd name="T18" fmla="*/ 35 w 113"/>
                <a:gd name="T19" fmla="*/ 3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25">
                  <a:moveTo>
                    <a:pt x="35" y="38"/>
                  </a:moveTo>
                  <a:cubicBezTo>
                    <a:pt x="39" y="34"/>
                    <a:pt x="42" y="28"/>
                    <a:pt x="42" y="21"/>
                  </a:cubicBezTo>
                  <a:cubicBezTo>
                    <a:pt x="42" y="10"/>
                    <a:pt x="33" y="0"/>
                    <a:pt x="21" y="0"/>
                  </a:cubicBezTo>
                  <a:cubicBezTo>
                    <a:pt x="9" y="0"/>
                    <a:pt x="0" y="10"/>
                    <a:pt x="0" y="21"/>
                  </a:cubicBezTo>
                  <a:cubicBezTo>
                    <a:pt x="0" y="29"/>
                    <a:pt x="4" y="36"/>
                    <a:pt x="11" y="40"/>
                  </a:cubicBezTo>
                  <a:cubicBezTo>
                    <a:pt x="18" y="83"/>
                    <a:pt x="52" y="116"/>
                    <a:pt x="96" y="124"/>
                  </a:cubicBezTo>
                  <a:cubicBezTo>
                    <a:pt x="101" y="125"/>
                    <a:pt x="107" y="125"/>
                    <a:pt x="113" y="125"/>
                  </a:cubicBezTo>
                  <a:cubicBezTo>
                    <a:pt x="113" y="101"/>
                    <a:pt x="113" y="101"/>
                    <a:pt x="113" y="101"/>
                  </a:cubicBezTo>
                  <a:cubicBezTo>
                    <a:pt x="108" y="101"/>
                    <a:pt x="104" y="101"/>
                    <a:pt x="100" y="100"/>
                  </a:cubicBezTo>
                  <a:cubicBezTo>
                    <a:pt x="66" y="95"/>
                    <a:pt x="41" y="69"/>
                    <a:pt x="35" y="38"/>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sp>
          <p:nvSpPr>
            <p:cNvPr id="35" name="Freeform 8">
              <a:extLst>
                <a:ext uri="{FF2B5EF4-FFF2-40B4-BE49-F238E27FC236}">
                  <a16:creationId xmlns:a16="http://schemas.microsoft.com/office/drawing/2014/main" id="{F3173692-7928-47A5-B6E3-0E57BF8AC529}"/>
                </a:ext>
              </a:extLst>
            </p:cNvPr>
            <p:cNvSpPr>
              <a:spLocks/>
            </p:cNvSpPr>
            <p:nvPr/>
          </p:nvSpPr>
          <p:spPr bwMode="auto">
            <a:xfrm rot="20988759">
              <a:off x="1878092" y="2678195"/>
              <a:ext cx="464574" cy="205740"/>
            </a:xfrm>
            <a:custGeom>
              <a:avLst/>
              <a:gdLst>
                <a:gd name="T0" fmla="*/ 114 w 135"/>
                <a:gd name="T1" fmla="*/ 0 h 60"/>
                <a:gd name="T2" fmla="*/ 102 w 135"/>
                <a:gd name="T3" fmla="*/ 3 h 60"/>
                <a:gd name="T4" fmla="*/ 85 w 135"/>
                <a:gd name="T5" fmla="*/ 2 h 60"/>
                <a:gd name="T6" fmla="*/ 27 w 135"/>
                <a:gd name="T7" fmla="*/ 19 h 60"/>
                <a:gd name="T8" fmla="*/ 0 w 135"/>
                <a:gd name="T9" fmla="*/ 46 h 60"/>
                <a:gd name="T10" fmla="*/ 20 w 135"/>
                <a:gd name="T11" fmla="*/ 60 h 60"/>
                <a:gd name="T12" fmla="*/ 45 w 135"/>
                <a:gd name="T13" fmla="*/ 37 h 60"/>
                <a:gd name="T14" fmla="*/ 85 w 135"/>
                <a:gd name="T15" fmla="*/ 26 h 60"/>
                <a:gd name="T16" fmla="*/ 94 w 135"/>
                <a:gd name="T17" fmla="*/ 27 h 60"/>
                <a:gd name="T18" fmla="*/ 114 w 135"/>
                <a:gd name="T19" fmla="*/ 42 h 60"/>
                <a:gd name="T20" fmla="*/ 135 w 135"/>
                <a:gd name="T21" fmla="*/ 21 h 60"/>
                <a:gd name="T22" fmla="*/ 114 w 135"/>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60">
                  <a:moveTo>
                    <a:pt x="114" y="0"/>
                  </a:moveTo>
                  <a:cubicBezTo>
                    <a:pt x="110" y="0"/>
                    <a:pt x="105" y="1"/>
                    <a:pt x="102" y="3"/>
                  </a:cubicBezTo>
                  <a:cubicBezTo>
                    <a:pt x="96" y="3"/>
                    <a:pt x="90" y="2"/>
                    <a:pt x="85" y="2"/>
                  </a:cubicBezTo>
                  <a:cubicBezTo>
                    <a:pt x="64" y="2"/>
                    <a:pt x="44" y="8"/>
                    <a:pt x="27" y="19"/>
                  </a:cubicBezTo>
                  <a:cubicBezTo>
                    <a:pt x="17" y="26"/>
                    <a:pt x="7" y="35"/>
                    <a:pt x="0" y="46"/>
                  </a:cubicBezTo>
                  <a:cubicBezTo>
                    <a:pt x="20" y="60"/>
                    <a:pt x="20" y="60"/>
                    <a:pt x="20" y="60"/>
                  </a:cubicBezTo>
                  <a:cubicBezTo>
                    <a:pt x="26" y="50"/>
                    <a:pt x="35" y="42"/>
                    <a:pt x="45" y="37"/>
                  </a:cubicBezTo>
                  <a:cubicBezTo>
                    <a:pt x="57" y="30"/>
                    <a:pt x="70" y="26"/>
                    <a:pt x="85" y="26"/>
                  </a:cubicBezTo>
                  <a:cubicBezTo>
                    <a:pt x="88" y="26"/>
                    <a:pt x="91" y="26"/>
                    <a:pt x="94" y="27"/>
                  </a:cubicBezTo>
                  <a:cubicBezTo>
                    <a:pt x="96" y="35"/>
                    <a:pt x="104" y="42"/>
                    <a:pt x="114" y="42"/>
                  </a:cubicBezTo>
                  <a:cubicBezTo>
                    <a:pt x="126" y="42"/>
                    <a:pt x="135" y="33"/>
                    <a:pt x="135" y="21"/>
                  </a:cubicBezTo>
                  <a:cubicBezTo>
                    <a:pt x="135" y="9"/>
                    <a:pt x="126" y="0"/>
                    <a:pt x="114" y="0"/>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sp>
          <p:nvSpPr>
            <p:cNvPr id="36" name="Freeform 9">
              <a:extLst>
                <a:ext uri="{FF2B5EF4-FFF2-40B4-BE49-F238E27FC236}">
                  <a16:creationId xmlns:a16="http://schemas.microsoft.com/office/drawing/2014/main" id="{C1D1FF8E-F697-4119-8CBC-56194CA74619}"/>
                </a:ext>
              </a:extLst>
            </p:cNvPr>
            <p:cNvSpPr>
              <a:spLocks/>
            </p:cNvSpPr>
            <p:nvPr/>
          </p:nvSpPr>
          <p:spPr bwMode="auto">
            <a:xfrm rot="20910376">
              <a:off x="1841699" y="2783056"/>
              <a:ext cx="212791" cy="192417"/>
            </a:xfrm>
            <a:custGeom>
              <a:avLst/>
              <a:gdLst>
                <a:gd name="T0" fmla="*/ 27 w 45"/>
                <a:gd name="T1" fmla="*/ 0 h 41"/>
                <a:gd name="T2" fmla="*/ 0 w 45"/>
                <a:gd name="T3" fmla="*/ 27 h 41"/>
                <a:gd name="T4" fmla="*/ 20 w 45"/>
                <a:gd name="T5" fmla="*/ 41 h 41"/>
                <a:gd name="T6" fmla="*/ 45 w 45"/>
                <a:gd name="T7" fmla="*/ 18 h 41"/>
                <a:gd name="T8" fmla="*/ 45 w 45"/>
                <a:gd name="T9" fmla="*/ 18 h 41"/>
                <a:gd name="T10" fmla="*/ 27 w 45"/>
                <a:gd name="T11" fmla="*/ 0 h 41"/>
              </a:gdLst>
              <a:ahLst/>
              <a:cxnLst>
                <a:cxn ang="0">
                  <a:pos x="T0" y="T1"/>
                </a:cxn>
                <a:cxn ang="0">
                  <a:pos x="T2" y="T3"/>
                </a:cxn>
                <a:cxn ang="0">
                  <a:pos x="T4" y="T5"/>
                </a:cxn>
                <a:cxn ang="0">
                  <a:pos x="T6" y="T7"/>
                </a:cxn>
                <a:cxn ang="0">
                  <a:pos x="T8" y="T9"/>
                </a:cxn>
                <a:cxn ang="0">
                  <a:pos x="T10" y="T11"/>
                </a:cxn>
              </a:cxnLst>
              <a:rect l="0" t="0" r="r" b="b"/>
              <a:pathLst>
                <a:path w="45" h="41">
                  <a:moveTo>
                    <a:pt x="27" y="0"/>
                  </a:moveTo>
                  <a:cubicBezTo>
                    <a:pt x="17" y="7"/>
                    <a:pt x="7" y="16"/>
                    <a:pt x="0" y="27"/>
                  </a:cubicBezTo>
                  <a:cubicBezTo>
                    <a:pt x="20" y="41"/>
                    <a:pt x="20" y="41"/>
                    <a:pt x="20" y="41"/>
                  </a:cubicBezTo>
                  <a:cubicBezTo>
                    <a:pt x="26" y="31"/>
                    <a:pt x="35" y="23"/>
                    <a:pt x="45" y="18"/>
                  </a:cubicBezTo>
                  <a:cubicBezTo>
                    <a:pt x="45" y="18"/>
                    <a:pt x="45" y="18"/>
                    <a:pt x="45" y="18"/>
                  </a:cubicBezTo>
                  <a:cubicBezTo>
                    <a:pt x="40" y="11"/>
                    <a:pt x="34" y="5"/>
                    <a:pt x="27" y="0"/>
                  </a:cubicBezTo>
                  <a:close/>
                </a:path>
              </a:pathLst>
            </a:custGeom>
            <a:solidFill>
              <a:schemeClr val="bg1"/>
            </a:solidFill>
            <a:ln>
              <a:noFill/>
            </a:ln>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sp>
          <p:nvSpPr>
            <p:cNvPr id="37" name="Line 11">
              <a:extLst>
                <a:ext uri="{FF2B5EF4-FFF2-40B4-BE49-F238E27FC236}">
                  <a16:creationId xmlns:a16="http://schemas.microsoft.com/office/drawing/2014/main" id="{DD73FF71-C6EF-42EC-9FC3-6D0070D7E1E3}"/>
                </a:ext>
              </a:extLst>
            </p:cNvPr>
            <p:cNvSpPr>
              <a:spLocks noChangeShapeType="1"/>
            </p:cNvSpPr>
            <p:nvPr/>
          </p:nvSpPr>
          <p:spPr bwMode="auto">
            <a:xfrm>
              <a:off x="2704911" y="282583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sp>
          <p:nvSpPr>
            <p:cNvPr id="38" name="Line 12">
              <a:extLst>
                <a:ext uri="{FF2B5EF4-FFF2-40B4-BE49-F238E27FC236}">
                  <a16:creationId xmlns:a16="http://schemas.microsoft.com/office/drawing/2014/main" id="{B76ED252-B8FF-4FCB-AA03-6A21F0F9B02D}"/>
                </a:ext>
              </a:extLst>
            </p:cNvPr>
            <p:cNvSpPr>
              <a:spLocks noChangeShapeType="1"/>
            </p:cNvSpPr>
            <p:nvPr/>
          </p:nvSpPr>
          <p:spPr bwMode="auto">
            <a:xfrm>
              <a:off x="2704911" y="282583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sp>
          <p:nvSpPr>
            <p:cNvPr id="39" name="Freeform 13">
              <a:extLst>
                <a:ext uri="{FF2B5EF4-FFF2-40B4-BE49-F238E27FC236}">
                  <a16:creationId xmlns:a16="http://schemas.microsoft.com/office/drawing/2014/main" id="{3241569F-CA98-41C0-BE1F-3951FD36ADC6}"/>
                </a:ext>
              </a:extLst>
            </p:cNvPr>
            <p:cNvSpPr>
              <a:spLocks/>
            </p:cNvSpPr>
            <p:nvPr/>
          </p:nvSpPr>
          <p:spPr bwMode="auto">
            <a:xfrm>
              <a:off x="2703723" y="2984621"/>
              <a:ext cx="158462" cy="162989"/>
            </a:xfrm>
            <a:custGeom>
              <a:avLst/>
              <a:gdLst>
                <a:gd name="T0" fmla="*/ 9 w 34"/>
                <a:gd name="T1" fmla="*/ 35 h 35"/>
                <a:gd name="T2" fmla="*/ 8 w 34"/>
                <a:gd name="T3" fmla="*/ 30 h 35"/>
                <a:gd name="T4" fmla="*/ 0 w 34"/>
                <a:gd name="T5" fmla="*/ 12 h 35"/>
                <a:gd name="T6" fmla="*/ 21 w 34"/>
                <a:gd name="T7" fmla="*/ 0 h 35"/>
                <a:gd name="T8" fmla="*/ 32 w 34"/>
                <a:gd name="T9" fmla="*/ 30 h 35"/>
                <a:gd name="T10" fmla="*/ 34 w 34"/>
                <a:gd name="T11" fmla="*/ 35 h 35"/>
                <a:gd name="T12" fmla="*/ 9 w 3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4" h="35">
                  <a:moveTo>
                    <a:pt x="9" y="35"/>
                  </a:moveTo>
                  <a:cubicBezTo>
                    <a:pt x="9" y="33"/>
                    <a:pt x="8" y="32"/>
                    <a:pt x="8" y="30"/>
                  </a:cubicBezTo>
                  <a:cubicBezTo>
                    <a:pt x="6" y="24"/>
                    <a:pt x="3" y="18"/>
                    <a:pt x="0" y="12"/>
                  </a:cubicBezTo>
                  <a:cubicBezTo>
                    <a:pt x="21" y="0"/>
                    <a:pt x="21" y="0"/>
                    <a:pt x="21" y="0"/>
                  </a:cubicBezTo>
                  <a:cubicBezTo>
                    <a:pt x="26" y="9"/>
                    <a:pt x="30" y="19"/>
                    <a:pt x="32" y="30"/>
                  </a:cubicBezTo>
                  <a:cubicBezTo>
                    <a:pt x="33" y="32"/>
                    <a:pt x="33" y="34"/>
                    <a:pt x="34" y="35"/>
                  </a:cubicBezTo>
                  <a:lnTo>
                    <a:pt x="9" y="35"/>
                  </a:lnTo>
                  <a:close/>
                </a:path>
              </a:pathLst>
            </a:custGeom>
            <a:solidFill>
              <a:schemeClr val="bg1"/>
            </a:solidFill>
            <a:ln>
              <a:noFill/>
            </a:ln>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grpSp>
          <p:nvGrpSpPr>
            <p:cNvPr id="40" name="Group 39">
              <a:extLst>
                <a:ext uri="{FF2B5EF4-FFF2-40B4-BE49-F238E27FC236}">
                  <a16:creationId xmlns:a16="http://schemas.microsoft.com/office/drawing/2014/main" id="{989C5674-498F-4EBF-A8C2-04B4166835B8}"/>
                </a:ext>
              </a:extLst>
            </p:cNvPr>
            <p:cNvGrpSpPr/>
            <p:nvPr/>
          </p:nvGrpSpPr>
          <p:grpSpPr>
            <a:xfrm>
              <a:off x="1465792" y="2386599"/>
              <a:ext cx="566928" cy="704087"/>
              <a:chOff x="835443" y="1883214"/>
              <a:chExt cx="544524" cy="674566"/>
            </a:xfrm>
            <a:solidFill>
              <a:srgbClr val="0078D4"/>
            </a:solidFill>
          </p:grpSpPr>
          <p:sp>
            <p:nvSpPr>
              <p:cNvPr id="64" name="Oval 63">
                <a:extLst>
                  <a:ext uri="{FF2B5EF4-FFF2-40B4-BE49-F238E27FC236}">
                    <a16:creationId xmlns:a16="http://schemas.microsoft.com/office/drawing/2014/main" id="{AD0E24B9-7319-404C-95CA-8BC10E4AA486}"/>
                  </a:ext>
                </a:extLst>
              </p:cNvPr>
              <p:cNvSpPr/>
              <p:nvPr/>
            </p:nvSpPr>
            <p:spPr bwMode="auto">
              <a:xfrm>
                <a:off x="921954" y="1883214"/>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A250A885-4E58-4DFC-A084-A358C409D819}"/>
                  </a:ext>
                </a:extLst>
              </p:cNvPr>
              <p:cNvSpPr/>
              <p:nvPr/>
            </p:nvSpPr>
            <p:spPr bwMode="auto">
              <a:xfrm>
                <a:off x="835443" y="2295498"/>
                <a:ext cx="544524" cy="262282"/>
              </a:xfrm>
              <a:custGeom>
                <a:avLst/>
                <a:gdLst>
                  <a:gd name="connsiteX0" fmla="*/ 272262 w 544524"/>
                  <a:gd name="connsiteY0" fmla="*/ 0 h 262282"/>
                  <a:gd name="connsiteX1" fmla="*/ 540089 w 544524"/>
                  <a:gd name="connsiteY1" fmla="*/ 218285 h 262282"/>
                  <a:gd name="connsiteX2" fmla="*/ 544524 w 544524"/>
                  <a:gd name="connsiteY2" fmla="*/ 262282 h 262282"/>
                  <a:gd name="connsiteX3" fmla="*/ 0 w 544524"/>
                  <a:gd name="connsiteY3" fmla="*/ 262282 h 262282"/>
                  <a:gd name="connsiteX4" fmla="*/ 4435 w 544524"/>
                  <a:gd name="connsiteY4" fmla="*/ 218285 h 262282"/>
                  <a:gd name="connsiteX5" fmla="*/ 272262 w 544524"/>
                  <a:gd name="connsiteY5" fmla="*/ 0 h 2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524" h="262282">
                    <a:moveTo>
                      <a:pt x="272262" y="0"/>
                    </a:moveTo>
                    <a:cubicBezTo>
                      <a:pt x="404373" y="0"/>
                      <a:pt x="514597" y="93710"/>
                      <a:pt x="540089" y="218285"/>
                    </a:cubicBezTo>
                    <a:lnTo>
                      <a:pt x="544524" y="262282"/>
                    </a:lnTo>
                    <a:lnTo>
                      <a:pt x="0" y="262282"/>
                    </a:lnTo>
                    <a:lnTo>
                      <a:pt x="4435" y="218285"/>
                    </a:lnTo>
                    <a:cubicBezTo>
                      <a:pt x="29927" y="93710"/>
                      <a:pt x="140151" y="0"/>
                      <a:pt x="27226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2A5B02FA-CAC8-464E-B37F-567E4E3184DF}"/>
                </a:ext>
              </a:extLst>
            </p:cNvPr>
            <p:cNvGrpSpPr/>
            <p:nvPr/>
          </p:nvGrpSpPr>
          <p:grpSpPr>
            <a:xfrm>
              <a:off x="2459295" y="2332013"/>
              <a:ext cx="567936" cy="703569"/>
              <a:chOff x="835443" y="1883214"/>
              <a:chExt cx="544524" cy="674566"/>
            </a:xfrm>
            <a:solidFill>
              <a:srgbClr val="C2C2C2"/>
            </a:solidFill>
          </p:grpSpPr>
          <p:sp>
            <p:nvSpPr>
              <p:cNvPr id="46" name="Oval 45">
                <a:extLst>
                  <a:ext uri="{FF2B5EF4-FFF2-40B4-BE49-F238E27FC236}">
                    <a16:creationId xmlns:a16="http://schemas.microsoft.com/office/drawing/2014/main" id="{1BAB747E-084A-4596-961B-8054CF7D47BC}"/>
                  </a:ext>
                </a:extLst>
              </p:cNvPr>
              <p:cNvSpPr/>
              <p:nvPr/>
            </p:nvSpPr>
            <p:spPr bwMode="auto">
              <a:xfrm>
                <a:off x="921954" y="1883214"/>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7201D363-5173-46E5-B658-9B3CEFCBAF24}"/>
                  </a:ext>
                </a:extLst>
              </p:cNvPr>
              <p:cNvSpPr/>
              <p:nvPr/>
            </p:nvSpPr>
            <p:spPr bwMode="auto">
              <a:xfrm>
                <a:off x="835443" y="2295498"/>
                <a:ext cx="544524" cy="262282"/>
              </a:xfrm>
              <a:custGeom>
                <a:avLst/>
                <a:gdLst>
                  <a:gd name="connsiteX0" fmla="*/ 272262 w 544524"/>
                  <a:gd name="connsiteY0" fmla="*/ 0 h 262282"/>
                  <a:gd name="connsiteX1" fmla="*/ 540089 w 544524"/>
                  <a:gd name="connsiteY1" fmla="*/ 218285 h 262282"/>
                  <a:gd name="connsiteX2" fmla="*/ 544524 w 544524"/>
                  <a:gd name="connsiteY2" fmla="*/ 262282 h 262282"/>
                  <a:gd name="connsiteX3" fmla="*/ 0 w 544524"/>
                  <a:gd name="connsiteY3" fmla="*/ 262282 h 262282"/>
                  <a:gd name="connsiteX4" fmla="*/ 4435 w 544524"/>
                  <a:gd name="connsiteY4" fmla="*/ 218285 h 262282"/>
                  <a:gd name="connsiteX5" fmla="*/ 272262 w 544524"/>
                  <a:gd name="connsiteY5" fmla="*/ 0 h 2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524" h="262282">
                    <a:moveTo>
                      <a:pt x="272262" y="0"/>
                    </a:moveTo>
                    <a:cubicBezTo>
                      <a:pt x="404373" y="0"/>
                      <a:pt x="514597" y="93710"/>
                      <a:pt x="540089" y="218285"/>
                    </a:cubicBezTo>
                    <a:lnTo>
                      <a:pt x="544524" y="262282"/>
                    </a:lnTo>
                    <a:lnTo>
                      <a:pt x="0" y="262282"/>
                    </a:lnTo>
                    <a:lnTo>
                      <a:pt x="4435" y="218285"/>
                    </a:lnTo>
                    <a:cubicBezTo>
                      <a:pt x="29927" y="93710"/>
                      <a:pt x="140151" y="0"/>
                      <a:pt x="27226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2" name="Freeform 13">
              <a:extLst>
                <a:ext uri="{FF2B5EF4-FFF2-40B4-BE49-F238E27FC236}">
                  <a16:creationId xmlns:a16="http://schemas.microsoft.com/office/drawing/2014/main" id="{B06332D7-BF91-47C1-B2BB-182681CA0132}"/>
                </a:ext>
              </a:extLst>
            </p:cNvPr>
            <p:cNvSpPr>
              <a:spLocks/>
            </p:cNvSpPr>
            <p:nvPr/>
          </p:nvSpPr>
          <p:spPr bwMode="auto">
            <a:xfrm rot="8330618">
              <a:off x="1937836" y="3555830"/>
              <a:ext cx="158462" cy="162989"/>
            </a:xfrm>
            <a:custGeom>
              <a:avLst/>
              <a:gdLst>
                <a:gd name="T0" fmla="*/ 9 w 34"/>
                <a:gd name="T1" fmla="*/ 35 h 35"/>
                <a:gd name="T2" fmla="*/ 8 w 34"/>
                <a:gd name="T3" fmla="*/ 30 h 35"/>
                <a:gd name="T4" fmla="*/ 0 w 34"/>
                <a:gd name="T5" fmla="*/ 12 h 35"/>
                <a:gd name="T6" fmla="*/ 21 w 34"/>
                <a:gd name="T7" fmla="*/ 0 h 35"/>
                <a:gd name="T8" fmla="*/ 32 w 34"/>
                <a:gd name="T9" fmla="*/ 30 h 35"/>
                <a:gd name="T10" fmla="*/ 34 w 34"/>
                <a:gd name="T11" fmla="*/ 35 h 35"/>
                <a:gd name="T12" fmla="*/ 9 w 3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4" h="35">
                  <a:moveTo>
                    <a:pt x="9" y="35"/>
                  </a:moveTo>
                  <a:cubicBezTo>
                    <a:pt x="9" y="33"/>
                    <a:pt x="8" y="32"/>
                    <a:pt x="8" y="30"/>
                  </a:cubicBezTo>
                  <a:cubicBezTo>
                    <a:pt x="6" y="24"/>
                    <a:pt x="3" y="18"/>
                    <a:pt x="0" y="12"/>
                  </a:cubicBezTo>
                  <a:cubicBezTo>
                    <a:pt x="21" y="0"/>
                    <a:pt x="21" y="0"/>
                    <a:pt x="21" y="0"/>
                  </a:cubicBezTo>
                  <a:cubicBezTo>
                    <a:pt x="26" y="9"/>
                    <a:pt x="30" y="19"/>
                    <a:pt x="32" y="30"/>
                  </a:cubicBezTo>
                  <a:cubicBezTo>
                    <a:pt x="33" y="32"/>
                    <a:pt x="33" y="34"/>
                    <a:pt x="34" y="35"/>
                  </a:cubicBezTo>
                  <a:lnTo>
                    <a:pt x="9" y="35"/>
                  </a:lnTo>
                  <a:close/>
                </a:path>
              </a:pathLst>
            </a:custGeom>
            <a:solidFill>
              <a:schemeClr val="bg1"/>
            </a:solidFill>
            <a:ln>
              <a:noFill/>
            </a:ln>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grpSp>
          <p:nvGrpSpPr>
            <p:cNvPr id="43" name="Group 42">
              <a:extLst>
                <a:ext uri="{FF2B5EF4-FFF2-40B4-BE49-F238E27FC236}">
                  <a16:creationId xmlns:a16="http://schemas.microsoft.com/office/drawing/2014/main" id="{37601E20-FCCE-46D0-A5E4-34ADF9DE2C27}"/>
                </a:ext>
              </a:extLst>
            </p:cNvPr>
            <p:cNvGrpSpPr/>
            <p:nvPr/>
          </p:nvGrpSpPr>
          <p:grpSpPr>
            <a:xfrm>
              <a:off x="1990593" y="3094419"/>
              <a:ext cx="566928" cy="704087"/>
              <a:chOff x="835443" y="1883214"/>
              <a:chExt cx="544524" cy="674566"/>
            </a:xfrm>
          </p:grpSpPr>
          <p:sp>
            <p:nvSpPr>
              <p:cNvPr id="44" name="Oval 43">
                <a:extLst>
                  <a:ext uri="{FF2B5EF4-FFF2-40B4-BE49-F238E27FC236}">
                    <a16:creationId xmlns:a16="http://schemas.microsoft.com/office/drawing/2014/main" id="{1CCE6ACE-1655-4B71-8133-746345B10997}"/>
                  </a:ext>
                </a:extLst>
              </p:cNvPr>
              <p:cNvSpPr/>
              <p:nvPr/>
            </p:nvSpPr>
            <p:spPr bwMode="auto">
              <a:xfrm>
                <a:off x="921954" y="1883214"/>
                <a:ext cx="365760" cy="365760"/>
              </a:xfrm>
              <a:prstGeom prst="ellipse">
                <a:avLst/>
              </a:prstGeom>
              <a:solidFill>
                <a:srgbClr val="9393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B23166E0-AC34-4367-B391-2AE096CD04A6}"/>
                  </a:ext>
                </a:extLst>
              </p:cNvPr>
              <p:cNvSpPr/>
              <p:nvPr/>
            </p:nvSpPr>
            <p:spPr bwMode="auto">
              <a:xfrm>
                <a:off x="835443" y="2295498"/>
                <a:ext cx="544524" cy="262282"/>
              </a:xfrm>
              <a:custGeom>
                <a:avLst/>
                <a:gdLst>
                  <a:gd name="connsiteX0" fmla="*/ 272262 w 544524"/>
                  <a:gd name="connsiteY0" fmla="*/ 0 h 262282"/>
                  <a:gd name="connsiteX1" fmla="*/ 540089 w 544524"/>
                  <a:gd name="connsiteY1" fmla="*/ 218285 h 262282"/>
                  <a:gd name="connsiteX2" fmla="*/ 544524 w 544524"/>
                  <a:gd name="connsiteY2" fmla="*/ 262282 h 262282"/>
                  <a:gd name="connsiteX3" fmla="*/ 0 w 544524"/>
                  <a:gd name="connsiteY3" fmla="*/ 262282 h 262282"/>
                  <a:gd name="connsiteX4" fmla="*/ 4435 w 544524"/>
                  <a:gd name="connsiteY4" fmla="*/ 218285 h 262282"/>
                  <a:gd name="connsiteX5" fmla="*/ 272262 w 544524"/>
                  <a:gd name="connsiteY5" fmla="*/ 0 h 2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524" h="262282">
                    <a:moveTo>
                      <a:pt x="272262" y="0"/>
                    </a:moveTo>
                    <a:cubicBezTo>
                      <a:pt x="404373" y="0"/>
                      <a:pt x="514597" y="93710"/>
                      <a:pt x="540089" y="218285"/>
                    </a:cubicBezTo>
                    <a:lnTo>
                      <a:pt x="544524" y="262282"/>
                    </a:lnTo>
                    <a:lnTo>
                      <a:pt x="0" y="262282"/>
                    </a:lnTo>
                    <a:lnTo>
                      <a:pt x="4435" y="218285"/>
                    </a:lnTo>
                    <a:cubicBezTo>
                      <a:pt x="29927" y="93710"/>
                      <a:pt x="140151" y="0"/>
                      <a:pt x="272262" y="0"/>
                    </a:cubicBezTo>
                    <a:close/>
                  </a:path>
                </a:pathLst>
              </a:custGeom>
              <a:solidFill>
                <a:srgbClr val="9393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5" name="Rectangle 4">
            <a:extLst>
              <a:ext uri="{FF2B5EF4-FFF2-40B4-BE49-F238E27FC236}">
                <a16:creationId xmlns:a16="http://schemas.microsoft.com/office/drawing/2014/main" id="{AB8EFF00-9557-473B-AE46-7F3768829A56}"/>
              </a:ext>
            </a:extLst>
          </p:cNvPr>
          <p:cNvSpPr/>
          <p:nvPr/>
        </p:nvSpPr>
        <p:spPr bwMode="auto">
          <a:xfrm>
            <a:off x="2886124" y="432994"/>
            <a:ext cx="728596" cy="77023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4" name="Group 3">
            <a:extLst>
              <a:ext uri="{FF2B5EF4-FFF2-40B4-BE49-F238E27FC236}">
                <a16:creationId xmlns:a16="http://schemas.microsoft.com/office/drawing/2014/main" id="{760594E1-F39B-FE46-A37D-8393168FA876}"/>
              </a:ext>
            </a:extLst>
          </p:cNvPr>
          <p:cNvGrpSpPr/>
          <p:nvPr/>
        </p:nvGrpSpPr>
        <p:grpSpPr>
          <a:xfrm>
            <a:off x="783516" y="478635"/>
            <a:ext cx="9131579" cy="518737"/>
            <a:chOff x="1967016" y="475628"/>
            <a:chExt cx="8953341" cy="508612"/>
          </a:xfrm>
        </p:grpSpPr>
        <p:sp>
          <p:nvSpPr>
            <p:cNvPr id="62" name="Rectangle 16">
              <a:extLst>
                <a:ext uri="{FF2B5EF4-FFF2-40B4-BE49-F238E27FC236}">
                  <a16:creationId xmlns:a16="http://schemas.microsoft.com/office/drawing/2014/main" id="{775C5B17-E191-461A-B732-57D59B9B9A89}"/>
                </a:ext>
              </a:extLst>
            </p:cNvPr>
            <p:cNvSpPr/>
            <p:nvPr/>
          </p:nvSpPr>
          <p:spPr>
            <a:xfrm>
              <a:off x="2756653" y="475628"/>
              <a:ext cx="8163704" cy="508612"/>
            </a:xfrm>
            <a:prstGeom prst="rect">
              <a:avLst/>
            </a:prstGeom>
            <a:noFill/>
          </p:spPr>
          <p:txBody>
            <a:bodyPr wrap="square" lIns="0" rIns="0">
              <a:noAutofit/>
            </a:bodyPr>
            <a:lstStyle/>
            <a:p>
              <a:pPr defTabSz="912985">
                <a:spcBef>
                  <a:spcPts val="1198"/>
                </a:spcBef>
                <a:defRPr/>
              </a:pPr>
              <a:r>
                <a:rPr lang="en-US" sz="2652" kern="0" dirty="0">
                  <a:gradFill>
                    <a:gsLst>
                      <a:gs pos="0">
                        <a:srgbClr val="1A1A1A"/>
                      </a:gs>
                      <a:gs pos="100000">
                        <a:srgbClr val="1A1A1A"/>
                      </a:gs>
                    </a:gsLst>
                    <a:lin ang="5400000" scaled="0"/>
                  </a:gradFill>
                  <a:latin typeface="Segoe UI Semibold"/>
                  <a:cs typeface="Segoe UI" panose="020B0502040204020203" pitchFamily="34" charset="0"/>
                </a:rPr>
                <a:t>Flexible solutions for everyone</a:t>
              </a:r>
            </a:p>
          </p:txBody>
        </p:sp>
        <p:grpSp>
          <p:nvGrpSpPr>
            <p:cNvPr id="49" name="Group 48">
              <a:extLst>
                <a:ext uri="{FF2B5EF4-FFF2-40B4-BE49-F238E27FC236}">
                  <a16:creationId xmlns:a16="http://schemas.microsoft.com/office/drawing/2014/main" id="{A6BFB628-D193-4BFD-BCBA-9C9E19EA9516}"/>
                </a:ext>
              </a:extLst>
            </p:cNvPr>
            <p:cNvGrpSpPr>
              <a:grpSpLocks noChangeAspect="1"/>
            </p:cNvGrpSpPr>
            <p:nvPr/>
          </p:nvGrpSpPr>
          <p:grpSpPr>
            <a:xfrm>
              <a:off x="1967016" y="512470"/>
              <a:ext cx="702883" cy="471769"/>
              <a:chOff x="9931289" y="2807775"/>
              <a:chExt cx="1299607" cy="872286"/>
            </a:xfrm>
          </p:grpSpPr>
          <p:sp>
            <p:nvSpPr>
              <p:cNvPr id="50" name="Freeform: Shape 49">
                <a:extLst>
                  <a:ext uri="{FF2B5EF4-FFF2-40B4-BE49-F238E27FC236}">
                    <a16:creationId xmlns:a16="http://schemas.microsoft.com/office/drawing/2014/main" id="{3EEEB729-697F-4F80-B189-6D4BCC22122C}"/>
                  </a:ext>
                </a:extLst>
              </p:cNvPr>
              <p:cNvSpPr>
                <a:spLocks/>
              </p:cNvSpPr>
              <p:nvPr/>
            </p:nvSpPr>
            <p:spPr bwMode="auto">
              <a:xfrm>
                <a:off x="10835072" y="3330855"/>
                <a:ext cx="395824" cy="349206"/>
              </a:xfrm>
              <a:custGeom>
                <a:avLst/>
                <a:gdLst>
                  <a:gd name="connsiteX0" fmla="*/ 32481 w 395824"/>
                  <a:gd name="connsiteY0" fmla="*/ 0 h 349206"/>
                  <a:gd name="connsiteX1" fmla="*/ 106691 w 395824"/>
                  <a:gd name="connsiteY1" fmla="*/ 0 h 349206"/>
                  <a:gd name="connsiteX2" fmla="*/ 193431 w 395824"/>
                  <a:gd name="connsiteY2" fmla="*/ 87302 h 349206"/>
                  <a:gd name="connsiteX3" fmla="*/ 193431 w 395824"/>
                  <a:gd name="connsiteY3" fmla="*/ 195389 h 349206"/>
                  <a:gd name="connsiteX4" fmla="*/ 284301 w 395824"/>
                  <a:gd name="connsiteY4" fmla="*/ 195389 h 349206"/>
                  <a:gd name="connsiteX5" fmla="*/ 284301 w 395824"/>
                  <a:gd name="connsiteY5" fmla="*/ 124717 h 349206"/>
                  <a:gd name="connsiteX6" fmla="*/ 395824 w 395824"/>
                  <a:gd name="connsiteY6" fmla="*/ 236961 h 349206"/>
                  <a:gd name="connsiteX7" fmla="*/ 284301 w 395824"/>
                  <a:gd name="connsiteY7" fmla="*/ 349206 h 349206"/>
                  <a:gd name="connsiteX8" fmla="*/ 284301 w 395824"/>
                  <a:gd name="connsiteY8" fmla="*/ 278533 h 349206"/>
                  <a:gd name="connsiteX9" fmla="*/ 193431 w 395824"/>
                  <a:gd name="connsiteY9" fmla="*/ 278533 h 349206"/>
                  <a:gd name="connsiteX10" fmla="*/ 106691 w 395824"/>
                  <a:gd name="connsiteY10" fmla="*/ 195389 h 349206"/>
                  <a:gd name="connsiteX11" fmla="*/ 106691 w 395824"/>
                  <a:gd name="connsiteY11" fmla="*/ 87302 h 349206"/>
                  <a:gd name="connsiteX12" fmla="*/ 33076 w 395824"/>
                  <a:gd name="connsiteY12" fmla="*/ 87302 h 349206"/>
                  <a:gd name="connsiteX13" fmla="*/ 0 w 395824"/>
                  <a:gd name="connsiteY13" fmla="*/ 87302 h 349206"/>
                  <a:gd name="connsiteX14" fmla="*/ 26071 w 395824"/>
                  <a:gd name="connsiteY14" fmla="*/ 40167 h 349206"/>
                  <a:gd name="connsiteX15" fmla="*/ 32481 w 395824"/>
                  <a:gd name="connsiteY15" fmla="*/ 0 h 34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5824" h="349206">
                    <a:moveTo>
                      <a:pt x="32481" y="0"/>
                    </a:moveTo>
                    <a:lnTo>
                      <a:pt x="106691" y="0"/>
                    </a:lnTo>
                    <a:cubicBezTo>
                      <a:pt x="156256" y="0"/>
                      <a:pt x="193431" y="37415"/>
                      <a:pt x="193431" y="87302"/>
                    </a:cubicBezTo>
                    <a:cubicBezTo>
                      <a:pt x="193431" y="87302"/>
                      <a:pt x="193431" y="87302"/>
                      <a:pt x="193431" y="195389"/>
                    </a:cubicBezTo>
                    <a:cubicBezTo>
                      <a:pt x="193431" y="195389"/>
                      <a:pt x="193431" y="195389"/>
                      <a:pt x="284301" y="195389"/>
                    </a:cubicBezTo>
                    <a:cubicBezTo>
                      <a:pt x="284301" y="195389"/>
                      <a:pt x="284301" y="195389"/>
                      <a:pt x="284301" y="124717"/>
                    </a:cubicBezTo>
                    <a:cubicBezTo>
                      <a:pt x="284301" y="124717"/>
                      <a:pt x="284301" y="124717"/>
                      <a:pt x="395824" y="236961"/>
                    </a:cubicBezTo>
                    <a:lnTo>
                      <a:pt x="284301" y="349206"/>
                    </a:lnTo>
                    <a:cubicBezTo>
                      <a:pt x="284301" y="349206"/>
                      <a:pt x="284301" y="349206"/>
                      <a:pt x="284301" y="278533"/>
                    </a:cubicBezTo>
                    <a:cubicBezTo>
                      <a:pt x="284301" y="278533"/>
                      <a:pt x="284301" y="278533"/>
                      <a:pt x="193431" y="278533"/>
                    </a:cubicBezTo>
                    <a:cubicBezTo>
                      <a:pt x="147995" y="278533"/>
                      <a:pt x="106691" y="241119"/>
                      <a:pt x="106691" y="195389"/>
                    </a:cubicBezTo>
                    <a:cubicBezTo>
                      <a:pt x="106691" y="195389"/>
                      <a:pt x="106691" y="195389"/>
                      <a:pt x="106691" y="87302"/>
                    </a:cubicBezTo>
                    <a:cubicBezTo>
                      <a:pt x="106691" y="87302"/>
                      <a:pt x="106691" y="87302"/>
                      <a:pt x="33076" y="87302"/>
                    </a:cubicBezTo>
                    <a:lnTo>
                      <a:pt x="0" y="87302"/>
                    </a:lnTo>
                    <a:lnTo>
                      <a:pt x="26071" y="40167"/>
                    </a:lnTo>
                    <a:lnTo>
                      <a:pt x="3248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noAutofit/>
              </a:bodyPr>
              <a:lstStyle/>
              <a:p>
                <a:pPr defTabSz="951121">
                  <a:defRPr/>
                </a:pPr>
                <a:endParaRPr lang="en-US" kern="0">
                  <a:solidFill>
                    <a:srgbClr val="000000"/>
                  </a:solidFill>
                  <a:latin typeface="Segoe UI"/>
                </a:endParaRPr>
              </a:p>
            </p:txBody>
          </p:sp>
          <p:sp>
            <p:nvSpPr>
              <p:cNvPr id="51" name="Oval 50">
                <a:extLst>
                  <a:ext uri="{FF2B5EF4-FFF2-40B4-BE49-F238E27FC236}">
                    <a16:creationId xmlns:a16="http://schemas.microsoft.com/office/drawing/2014/main" id="{9B5F4879-9155-4B3F-923C-1C65D1E75AD5}"/>
                  </a:ext>
                </a:extLst>
              </p:cNvPr>
              <p:cNvSpPr/>
              <p:nvPr/>
            </p:nvSpPr>
            <p:spPr bwMode="auto">
              <a:xfrm>
                <a:off x="10707525" y="3264808"/>
                <a:ext cx="171493" cy="17149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Freeform 37">
                <a:extLst>
                  <a:ext uri="{FF2B5EF4-FFF2-40B4-BE49-F238E27FC236}">
                    <a16:creationId xmlns:a16="http://schemas.microsoft.com/office/drawing/2014/main" id="{F578F182-B053-4A17-87B0-6175DBF1044E}"/>
                  </a:ext>
                </a:extLst>
              </p:cNvPr>
              <p:cNvSpPr>
                <a:spLocks noEditPoints="1"/>
              </p:cNvSpPr>
              <p:nvPr/>
            </p:nvSpPr>
            <p:spPr bwMode="auto">
              <a:xfrm>
                <a:off x="10290473" y="2807775"/>
                <a:ext cx="417052" cy="419047"/>
              </a:xfrm>
              <a:custGeom>
                <a:avLst/>
                <a:gdLst>
                  <a:gd name="T0" fmla="*/ 101 w 101"/>
                  <a:gd name="T1" fmla="*/ 61 h 101"/>
                  <a:gd name="T2" fmla="*/ 101 w 101"/>
                  <a:gd name="T3" fmla="*/ 40 h 101"/>
                  <a:gd name="T4" fmla="*/ 83 w 101"/>
                  <a:gd name="T5" fmla="*/ 40 h 101"/>
                  <a:gd name="T6" fmla="*/ 81 w 101"/>
                  <a:gd name="T7" fmla="*/ 35 h 101"/>
                  <a:gd name="T8" fmla="*/ 94 w 101"/>
                  <a:gd name="T9" fmla="*/ 22 h 101"/>
                  <a:gd name="T10" fmla="*/ 79 w 101"/>
                  <a:gd name="T11" fmla="*/ 7 h 101"/>
                  <a:gd name="T12" fmla="*/ 66 w 101"/>
                  <a:gd name="T13" fmla="*/ 21 h 101"/>
                  <a:gd name="T14" fmla="*/ 61 w 101"/>
                  <a:gd name="T15" fmla="*/ 19 h 101"/>
                  <a:gd name="T16" fmla="*/ 61 w 101"/>
                  <a:gd name="T17" fmla="*/ 0 h 101"/>
                  <a:gd name="T18" fmla="*/ 40 w 101"/>
                  <a:gd name="T19" fmla="*/ 0 h 101"/>
                  <a:gd name="T20" fmla="*/ 40 w 101"/>
                  <a:gd name="T21" fmla="*/ 19 h 101"/>
                  <a:gd name="T22" fmla="*/ 35 w 101"/>
                  <a:gd name="T23" fmla="*/ 21 h 101"/>
                  <a:gd name="T24" fmla="*/ 22 w 101"/>
                  <a:gd name="T25" fmla="*/ 7 h 101"/>
                  <a:gd name="T26" fmla="*/ 7 w 101"/>
                  <a:gd name="T27" fmla="*/ 22 h 101"/>
                  <a:gd name="T28" fmla="*/ 21 w 101"/>
                  <a:gd name="T29" fmla="*/ 35 h 101"/>
                  <a:gd name="T30" fmla="*/ 18 w 101"/>
                  <a:gd name="T31" fmla="*/ 40 h 101"/>
                  <a:gd name="T32" fmla="*/ 0 w 101"/>
                  <a:gd name="T33" fmla="*/ 40 h 101"/>
                  <a:gd name="T34" fmla="*/ 0 w 101"/>
                  <a:gd name="T35" fmla="*/ 61 h 101"/>
                  <a:gd name="T36" fmla="*/ 18 w 101"/>
                  <a:gd name="T37" fmla="*/ 61 h 101"/>
                  <a:gd name="T38" fmla="*/ 21 w 101"/>
                  <a:gd name="T39" fmla="*/ 66 h 101"/>
                  <a:gd name="T40" fmla="*/ 7 w 101"/>
                  <a:gd name="T41" fmla="*/ 79 h 101"/>
                  <a:gd name="T42" fmla="*/ 22 w 101"/>
                  <a:gd name="T43" fmla="*/ 94 h 101"/>
                  <a:gd name="T44" fmla="*/ 35 w 101"/>
                  <a:gd name="T45" fmla="*/ 81 h 101"/>
                  <a:gd name="T46" fmla="*/ 40 w 101"/>
                  <a:gd name="T47" fmla="*/ 83 h 101"/>
                  <a:gd name="T48" fmla="*/ 40 w 101"/>
                  <a:gd name="T49" fmla="*/ 101 h 101"/>
                  <a:gd name="T50" fmla="*/ 61 w 101"/>
                  <a:gd name="T51" fmla="*/ 101 h 101"/>
                  <a:gd name="T52" fmla="*/ 61 w 101"/>
                  <a:gd name="T53" fmla="*/ 83 h 101"/>
                  <a:gd name="T54" fmla="*/ 66 w 101"/>
                  <a:gd name="T55" fmla="*/ 81 h 101"/>
                  <a:gd name="T56" fmla="*/ 79 w 101"/>
                  <a:gd name="T57" fmla="*/ 94 h 101"/>
                  <a:gd name="T58" fmla="*/ 94 w 101"/>
                  <a:gd name="T59" fmla="*/ 79 h 101"/>
                  <a:gd name="T60" fmla="*/ 81 w 101"/>
                  <a:gd name="T61" fmla="*/ 66 h 101"/>
                  <a:gd name="T62" fmla="*/ 83 w 101"/>
                  <a:gd name="T63" fmla="*/ 61 h 101"/>
                  <a:gd name="T64" fmla="*/ 101 w 101"/>
                  <a:gd name="T65" fmla="*/ 61 h 101"/>
                  <a:gd name="T66" fmla="*/ 66 w 101"/>
                  <a:gd name="T67" fmla="*/ 51 h 101"/>
                  <a:gd name="T68" fmla="*/ 51 w 101"/>
                  <a:gd name="T69" fmla="*/ 66 h 101"/>
                  <a:gd name="T70" fmla="*/ 35 w 101"/>
                  <a:gd name="T71" fmla="*/ 51 h 101"/>
                  <a:gd name="T72" fmla="*/ 51 w 101"/>
                  <a:gd name="T73" fmla="*/ 35 h 101"/>
                  <a:gd name="T74" fmla="*/ 66 w 101"/>
                  <a:gd name="T75"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101">
                    <a:moveTo>
                      <a:pt x="101" y="61"/>
                    </a:moveTo>
                    <a:cubicBezTo>
                      <a:pt x="101" y="40"/>
                      <a:pt x="101" y="40"/>
                      <a:pt x="101" y="40"/>
                    </a:cubicBezTo>
                    <a:cubicBezTo>
                      <a:pt x="83" y="40"/>
                      <a:pt x="83" y="40"/>
                      <a:pt x="83" y="40"/>
                    </a:cubicBezTo>
                    <a:cubicBezTo>
                      <a:pt x="82" y="39"/>
                      <a:pt x="81" y="37"/>
                      <a:pt x="81" y="35"/>
                    </a:cubicBezTo>
                    <a:cubicBezTo>
                      <a:pt x="94" y="22"/>
                      <a:pt x="94" y="22"/>
                      <a:pt x="94" y="22"/>
                    </a:cubicBezTo>
                    <a:cubicBezTo>
                      <a:pt x="79" y="7"/>
                      <a:pt x="79" y="7"/>
                      <a:pt x="79" y="7"/>
                    </a:cubicBezTo>
                    <a:cubicBezTo>
                      <a:pt x="66" y="21"/>
                      <a:pt x="66" y="21"/>
                      <a:pt x="66" y="21"/>
                    </a:cubicBezTo>
                    <a:cubicBezTo>
                      <a:pt x="64" y="20"/>
                      <a:pt x="63" y="19"/>
                      <a:pt x="61" y="19"/>
                    </a:cubicBezTo>
                    <a:cubicBezTo>
                      <a:pt x="61" y="0"/>
                      <a:pt x="61" y="0"/>
                      <a:pt x="61" y="0"/>
                    </a:cubicBezTo>
                    <a:cubicBezTo>
                      <a:pt x="40" y="0"/>
                      <a:pt x="40" y="0"/>
                      <a:pt x="40" y="0"/>
                    </a:cubicBezTo>
                    <a:cubicBezTo>
                      <a:pt x="40" y="19"/>
                      <a:pt x="40" y="19"/>
                      <a:pt x="40" y="19"/>
                    </a:cubicBezTo>
                    <a:cubicBezTo>
                      <a:pt x="38" y="19"/>
                      <a:pt x="37" y="20"/>
                      <a:pt x="35" y="21"/>
                    </a:cubicBezTo>
                    <a:cubicBezTo>
                      <a:pt x="22" y="7"/>
                      <a:pt x="22" y="7"/>
                      <a:pt x="22" y="7"/>
                    </a:cubicBezTo>
                    <a:cubicBezTo>
                      <a:pt x="7" y="22"/>
                      <a:pt x="7" y="22"/>
                      <a:pt x="7" y="22"/>
                    </a:cubicBezTo>
                    <a:cubicBezTo>
                      <a:pt x="21" y="35"/>
                      <a:pt x="21" y="35"/>
                      <a:pt x="21" y="35"/>
                    </a:cubicBezTo>
                    <a:cubicBezTo>
                      <a:pt x="20" y="37"/>
                      <a:pt x="19" y="39"/>
                      <a:pt x="18" y="40"/>
                    </a:cubicBezTo>
                    <a:cubicBezTo>
                      <a:pt x="0" y="40"/>
                      <a:pt x="0" y="40"/>
                      <a:pt x="0" y="40"/>
                    </a:cubicBezTo>
                    <a:cubicBezTo>
                      <a:pt x="0" y="61"/>
                      <a:pt x="0" y="61"/>
                      <a:pt x="0" y="61"/>
                    </a:cubicBezTo>
                    <a:cubicBezTo>
                      <a:pt x="18" y="61"/>
                      <a:pt x="18" y="61"/>
                      <a:pt x="18" y="61"/>
                    </a:cubicBezTo>
                    <a:cubicBezTo>
                      <a:pt x="19" y="63"/>
                      <a:pt x="20" y="64"/>
                      <a:pt x="21" y="66"/>
                    </a:cubicBezTo>
                    <a:cubicBezTo>
                      <a:pt x="7" y="79"/>
                      <a:pt x="7" y="79"/>
                      <a:pt x="7" y="79"/>
                    </a:cubicBezTo>
                    <a:cubicBezTo>
                      <a:pt x="22" y="94"/>
                      <a:pt x="22" y="94"/>
                      <a:pt x="22" y="94"/>
                    </a:cubicBezTo>
                    <a:cubicBezTo>
                      <a:pt x="35" y="81"/>
                      <a:pt x="35" y="81"/>
                      <a:pt x="35" y="81"/>
                    </a:cubicBezTo>
                    <a:cubicBezTo>
                      <a:pt x="37" y="81"/>
                      <a:pt x="38" y="82"/>
                      <a:pt x="40" y="83"/>
                    </a:cubicBezTo>
                    <a:cubicBezTo>
                      <a:pt x="40" y="101"/>
                      <a:pt x="40" y="101"/>
                      <a:pt x="40" y="101"/>
                    </a:cubicBezTo>
                    <a:cubicBezTo>
                      <a:pt x="61" y="101"/>
                      <a:pt x="61" y="101"/>
                      <a:pt x="61" y="101"/>
                    </a:cubicBezTo>
                    <a:cubicBezTo>
                      <a:pt x="61" y="83"/>
                      <a:pt x="61" y="83"/>
                      <a:pt x="61" y="83"/>
                    </a:cubicBezTo>
                    <a:cubicBezTo>
                      <a:pt x="63" y="82"/>
                      <a:pt x="64" y="81"/>
                      <a:pt x="66" y="81"/>
                    </a:cubicBezTo>
                    <a:cubicBezTo>
                      <a:pt x="79" y="94"/>
                      <a:pt x="79" y="94"/>
                      <a:pt x="79" y="94"/>
                    </a:cubicBezTo>
                    <a:cubicBezTo>
                      <a:pt x="94" y="79"/>
                      <a:pt x="94" y="79"/>
                      <a:pt x="94" y="79"/>
                    </a:cubicBezTo>
                    <a:cubicBezTo>
                      <a:pt x="81" y="66"/>
                      <a:pt x="81" y="66"/>
                      <a:pt x="81" y="66"/>
                    </a:cubicBezTo>
                    <a:cubicBezTo>
                      <a:pt x="81" y="64"/>
                      <a:pt x="82" y="63"/>
                      <a:pt x="83" y="61"/>
                    </a:cubicBezTo>
                    <a:lnTo>
                      <a:pt x="101" y="61"/>
                    </a:lnTo>
                    <a:close/>
                    <a:moveTo>
                      <a:pt x="66" y="51"/>
                    </a:moveTo>
                    <a:cubicBezTo>
                      <a:pt x="66" y="59"/>
                      <a:pt x="59" y="66"/>
                      <a:pt x="51" y="66"/>
                    </a:cubicBezTo>
                    <a:cubicBezTo>
                      <a:pt x="42" y="66"/>
                      <a:pt x="35" y="59"/>
                      <a:pt x="35" y="51"/>
                    </a:cubicBezTo>
                    <a:cubicBezTo>
                      <a:pt x="35" y="42"/>
                      <a:pt x="42" y="35"/>
                      <a:pt x="51" y="35"/>
                    </a:cubicBezTo>
                    <a:cubicBezTo>
                      <a:pt x="59" y="35"/>
                      <a:pt x="66" y="42"/>
                      <a:pt x="66" y="5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sp>
            <p:nvSpPr>
              <p:cNvPr id="53" name="Freeform 38">
                <a:extLst>
                  <a:ext uri="{FF2B5EF4-FFF2-40B4-BE49-F238E27FC236}">
                    <a16:creationId xmlns:a16="http://schemas.microsoft.com/office/drawing/2014/main" id="{D84A3CC9-3E9B-420F-981F-D7CB8D738AFF}"/>
                  </a:ext>
                </a:extLst>
              </p:cNvPr>
              <p:cNvSpPr>
                <a:spLocks noEditPoints="1"/>
              </p:cNvSpPr>
              <p:nvPr/>
            </p:nvSpPr>
            <p:spPr bwMode="auto">
              <a:xfrm>
                <a:off x="9981176" y="3164963"/>
                <a:ext cx="417052" cy="419047"/>
              </a:xfrm>
              <a:custGeom>
                <a:avLst/>
                <a:gdLst>
                  <a:gd name="T0" fmla="*/ 101 w 101"/>
                  <a:gd name="T1" fmla="*/ 61 h 101"/>
                  <a:gd name="T2" fmla="*/ 101 w 101"/>
                  <a:gd name="T3" fmla="*/ 40 h 101"/>
                  <a:gd name="T4" fmla="*/ 83 w 101"/>
                  <a:gd name="T5" fmla="*/ 40 h 101"/>
                  <a:gd name="T6" fmla="*/ 81 w 101"/>
                  <a:gd name="T7" fmla="*/ 35 h 101"/>
                  <a:gd name="T8" fmla="*/ 94 w 101"/>
                  <a:gd name="T9" fmla="*/ 22 h 101"/>
                  <a:gd name="T10" fmla="*/ 79 w 101"/>
                  <a:gd name="T11" fmla="*/ 7 h 101"/>
                  <a:gd name="T12" fmla="*/ 66 w 101"/>
                  <a:gd name="T13" fmla="*/ 20 h 101"/>
                  <a:gd name="T14" fmla="*/ 61 w 101"/>
                  <a:gd name="T15" fmla="*/ 18 h 101"/>
                  <a:gd name="T16" fmla="*/ 61 w 101"/>
                  <a:gd name="T17" fmla="*/ 0 h 101"/>
                  <a:gd name="T18" fmla="*/ 40 w 101"/>
                  <a:gd name="T19" fmla="*/ 0 h 101"/>
                  <a:gd name="T20" fmla="*/ 40 w 101"/>
                  <a:gd name="T21" fmla="*/ 18 h 101"/>
                  <a:gd name="T22" fmla="*/ 35 w 101"/>
                  <a:gd name="T23" fmla="*/ 20 h 101"/>
                  <a:gd name="T24" fmla="*/ 22 w 101"/>
                  <a:gd name="T25" fmla="*/ 7 h 101"/>
                  <a:gd name="T26" fmla="*/ 7 w 101"/>
                  <a:gd name="T27" fmla="*/ 22 h 101"/>
                  <a:gd name="T28" fmla="*/ 21 w 101"/>
                  <a:gd name="T29" fmla="*/ 35 h 101"/>
                  <a:gd name="T30" fmla="*/ 19 w 101"/>
                  <a:gd name="T31" fmla="*/ 40 h 101"/>
                  <a:gd name="T32" fmla="*/ 0 w 101"/>
                  <a:gd name="T33" fmla="*/ 40 h 101"/>
                  <a:gd name="T34" fmla="*/ 0 w 101"/>
                  <a:gd name="T35" fmla="*/ 61 h 101"/>
                  <a:gd name="T36" fmla="*/ 19 w 101"/>
                  <a:gd name="T37" fmla="*/ 61 h 101"/>
                  <a:gd name="T38" fmla="*/ 21 w 101"/>
                  <a:gd name="T39" fmla="*/ 66 h 101"/>
                  <a:gd name="T40" fmla="*/ 7 w 101"/>
                  <a:gd name="T41" fmla="*/ 79 h 101"/>
                  <a:gd name="T42" fmla="*/ 22 w 101"/>
                  <a:gd name="T43" fmla="*/ 94 h 101"/>
                  <a:gd name="T44" fmla="*/ 35 w 101"/>
                  <a:gd name="T45" fmla="*/ 80 h 101"/>
                  <a:gd name="T46" fmla="*/ 40 w 101"/>
                  <a:gd name="T47" fmla="*/ 83 h 101"/>
                  <a:gd name="T48" fmla="*/ 40 w 101"/>
                  <a:gd name="T49" fmla="*/ 101 h 101"/>
                  <a:gd name="T50" fmla="*/ 61 w 101"/>
                  <a:gd name="T51" fmla="*/ 101 h 101"/>
                  <a:gd name="T52" fmla="*/ 61 w 101"/>
                  <a:gd name="T53" fmla="*/ 83 h 101"/>
                  <a:gd name="T54" fmla="*/ 66 w 101"/>
                  <a:gd name="T55" fmla="*/ 80 h 101"/>
                  <a:gd name="T56" fmla="*/ 79 w 101"/>
                  <a:gd name="T57" fmla="*/ 94 h 101"/>
                  <a:gd name="T58" fmla="*/ 94 w 101"/>
                  <a:gd name="T59" fmla="*/ 79 h 101"/>
                  <a:gd name="T60" fmla="*/ 81 w 101"/>
                  <a:gd name="T61" fmla="*/ 66 h 101"/>
                  <a:gd name="T62" fmla="*/ 83 w 101"/>
                  <a:gd name="T63" fmla="*/ 61 h 101"/>
                  <a:gd name="T64" fmla="*/ 101 w 101"/>
                  <a:gd name="T65" fmla="*/ 61 h 101"/>
                  <a:gd name="T66" fmla="*/ 66 w 101"/>
                  <a:gd name="T67" fmla="*/ 50 h 101"/>
                  <a:gd name="T68" fmla="*/ 51 w 101"/>
                  <a:gd name="T69" fmla="*/ 66 h 101"/>
                  <a:gd name="T70" fmla="*/ 35 w 101"/>
                  <a:gd name="T71" fmla="*/ 50 h 101"/>
                  <a:gd name="T72" fmla="*/ 51 w 101"/>
                  <a:gd name="T73" fmla="*/ 35 h 101"/>
                  <a:gd name="T74" fmla="*/ 66 w 101"/>
                  <a:gd name="T75" fmla="*/ 5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101">
                    <a:moveTo>
                      <a:pt x="101" y="61"/>
                    </a:moveTo>
                    <a:cubicBezTo>
                      <a:pt x="101" y="40"/>
                      <a:pt x="101" y="40"/>
                      <a:pt x="101" y="40"/>
                    </a:cubicBezTo>
                    <a:cubicBezTo>
                      <a:pt x="83" y="40"/>
                      <a:pt x="83" y="40"/>
                      <a:pt x="83" y="40"/>
                    </a:cubicBezTo>
                    <a:cubicBezTo>
                      <a:pt x="82" y="38"/>
                      <a:pt x="81" y="37"/>
                      <a:pt x="81" y="35"/>
                    </a:cubicBezTo>
                    <a:cubicBezTo>
                      <a:pt x="94" y="22"/>
                      <a:pt x="94" y="22"/>
                      <a:pt x="94" y="22"/>
                    </a:cubicBezTo>
                    <a:cubicBezTo>
                      <a:pt x="79" y="7"/>
                      <a:pt x="79" y="7"/>
                      <a:pt x="79" y="7"/>
                    </a:cubicBezTo>
                    <a:cubicBezTo>
                      <a:pt x="66" y="20"/>
                      <a:pt x="66" y="20"/>
                      <a:pt x="66" y="20"/>
                    </a:cubicBezTo>
                    <a:cubicBezTo>
                      <a:pt x="64" y="20"/>
                      <a:pt x="63" y="19"/>
                      <a:pt x="61" y="18"/>
                    </a:cubicBezTo>
                    <a:cubicBezTo>
                      <a:pt x="61" y="0"/>
                      <a:pt x="61" y="0"/>
                      <a:pt x="61" y="0"/>
                    </a:cubicBezTo>
                    <a:cubicBezTo>
                      <a:pt x="40" y="0"/>
                      <a:pt x="40" y="0"/>
                      <a:pt x="40" y="0"/>
                    </a:cubicBezTo>
                    <a:cubicBezTo>
                      <a:pt x="40" y="18"/>
                      <a:pt x="40" y="18"/>
                      <a:pt x="40" y="18"/>
                    </a:cubicBezTo>
                    <a:cubicBezTo>
                      <a:pt x="39" y="19"/>
                      <a:pt x="37" y="20"/>
                      <a:pt x="35" y="20"/>
                    </a:cubicBezTo>
                    <a:cubicBezTo>
                      <a:pt x="22" y="7"/>
                      <a:pt x="22" y="7"/>
                      <a:pt x="22" y="7"/>
                    </a:cubicBezTo>
                    <a:cubicBezTo>
                      <a:pt x="7" y="22"/>
                      <a:pt x="7" y="22"/>
                      <a:pt x="7" y="22"/>
                    </a:cubicBezTo>
                    <a:cubicBezTo>
                      <a:pt x="21" y="35"/>
                      <a:pt x="21" y="35"/>
                      <a:pt x="21" y="35"/>
                    </a:cubicBezTo>
                    <a:cubicBezTo>
                      <a:pt x="20" y="37"/>
                      <a:pt x="19" y="38"/>
                      <a:pt x="19" y="40"/>
                    </a:cubicBezTo>
                    <a:cubicBezTo>
                      <a:pt x="0" y="40"/>
                      <a:pt x="0" y="40"/>
                      <a:pt x="0" y="40"/>
                    </a:cubicBezTo>
                    <a:cubicBezTo>
                      <a:pt x="0" y="61"/>
                      <a:pt x="0" y="61"/>
                      <a:pt x="0" y="61"/>
                    </a:cubicBezTo>
                    <a:cubicBezTo>
                      <a:pt x="19" y="61"/>
                      <a:pt x="19" y="61"/>
                      <a:pt x="19" y="61"/>
                    </a:cubicBezTo>
                    <a:cubicBezTo>
                      <a:pt x="19" y="63"/>
                      <a:pt x="20" y="64"/>
                      <a:pt x="21" y="66"/>
                    </a:cubicBezTo>
                    <a:cubicBezTo>
                      <a:pt x="7" y="79"/>
                      <a:pt x="7" y="79"/>
                      <a:pt x="7" y="79"/>
                    </a:cubicBezTo>
                    <a:cubicBezTo>
                      <a:pt x="22" y="94"/>
                      <a:pt x="22" y="94"/>
                      <a:pt x="22" y="94"/>
                    </a:cubicBezTo>
                    <a:cubicBezTo>
                      <a:pt x="35" y="80"/>
                      <a:pt x="35" y="80"/>
                      <a:pt x="35" y="80"/>
                    </a:cubicBezTo>
                    <a:cubicBezTo>
                      <a:pt x="37" y="81"/>
                      <a:pt x="39" y="82"/>
                      <a:pt x="40" y="83"/>
                    </a:cubicBezTo>
                    <a:cubicBezTo>
                      <a:pt x="40" y="101"/>
                      <a:pt x="40" y="101"/>
                      <a:pt x="40" y="101"/>
                    </a:cubicBezTo>
                    <a:cubicBezTo>
                      <a:pt x="61" y="101"/>
                      <a:pt x="61" y="101"/>
                      <a:pt x="61" y="101"/>
                    </a:cubicBezTo>
                    <a:cubicBezTo>
                      <a:pt x="61" y="83"/>
                      <a:pt x="61" y="83"/>
                      <a:pt x="61" y="83"/>
                    </a:cubicBezTo>
                    <a:cubicBezTo>
                      <a:pt x="63" y="82"/>
                      <a:pt x="64" y="81"/>
                      <a:pt x="66" y="80"/>
                    </a:cubicBezTo>
                    <a:cubicBezTo>
                      <a:pt x="79" y="94"/>
                      <a:pt x="79" y="94"/>
                      <a:pt x="79" y="94"/>
                    </a:cubicBezTo>
                    <a:cubicBezTo>
                      <a:pt x="94" y="79"/>
                      <a:pt x="94" y="79"/>
                      <a:pt x="94" y="79"/>
                    </a:cubicBezTo>
                    <a:cubicBezTo>
                      <a:pt x="81" y="66"/>
                      <a:pt x="81" y="66"/>
                      <a:pt x="81" y="66"/>
                    </a:cubicBezTo>
                    <a:cubicBezTo>
                      <a:pt x="81" y="64"/>
                      <a:pt x="82" y="63"/>
                      <a:pt x="83" y="61"/>
                    </a:cubicBezTo>
                    <a:lnTo>
                      <a:pt x="101" y="61"/>
                    </a:lnTo>
                    <a:close/>
                    <a:moveTo>
                      <a:pt x="66" y="50"/>
                    </a:moveTo>
                    <a:cubicBezTo>
                      <a:pt x="66" y="59"/>
                      <a:pt x="59" y="66"/>
                      <a:pt x="51" y="66"/>
                    </a:cubicBezTo>
                    <a:cubicBezTo>
                      <a:pt x="42" y="66"/>
                      <a:pt x="35" y="59"/>
                      <a:pt x="35" y="50"/>
                    </a:cubicBezTo>
                    <a:cubicBezTo>
                      <a:pt x="35" y="42"/>
                      <a:pt x="42" y="35"/>
                      <a:pt x="51" y="35"/>
                    </a:cubicBezTo>
                    <a:cubicBezTo>
                      <a:pt x="59" y="35"/>
                      <a:pt x="66" y="42"/>
                      <a:pt x="66" y="50"/>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sp>
            <p:nvSpPr>
              <p:cNvPr id="54" name="Freeform 39">
                <a:extLst>
                  <a:ext uri="{FF2B5EF4-FFF2-40B4-BE49-F238E27FC236}">
                    <a16:creationId xmlns:a16="http://schemas.microsoft.com/office/drawing/2014/main" id="{DC561FD4-5631-4704-A4C2-93F453502E2B}"/>
                  </a:ext>
                </a:extLst>
              </p:cNvPr>
              <p:cNvSpPr>
                <a:spLocks noEditPoints="1"/>
              </p:cNvSpPr>
              <p:nvPr/>
            </p:nvSpPr>
            <p:spPr bwMode="auto">
              <a:xfrm>
                <a:off x="9931289" y="2807775"/>
                <a:ext cx="325261" cy="327256"/>
              </a:xfrm>
              <a:custGeom>
                <a:avLst/>
                <a:gdLst>
                  <a:gd name="T0" fmla="*/ 79 w 79"/>
                  <a:gd name="T1" fmla="*/ 48 h 79"/>
                  <a:gd name="T2" fmla="*/ 79 w 79"/>
                  <a:gd name="T3" fmla="*/ 31 h 79"/>
                  <a:gd name="T4" fmla="*/ 65 w 79"/>
                  <a:gd name="T5" fmla="*/ 31 h 79"/>
                  <a:gd name="T6" fmla="*/ 63 w 79"/>
                  <a:gd name="T7" fmla="*/ 28 h 79"/>
                  <a:gd name="T8" fmla="*/ 74 w 79"/>
                  <a:gd name="T9" fmla="*/ 17 h 79"/>
                  <a:gd name="T10" fmla="*/ 62 w 79"/>
                  <a:gd name="T11" fmla="*/ 6 h 79"/>
                  <a:gd name="T12" fmla="*/ 52 w 79"/>
                  <a:gd name="T13" fmla="*/ 16 h 79"/>
                  <a:gd name="T14" fmla="*/ 48 w 79"/>
                  <a:gd name="T15" fmla="*/ 14 h 79"/>
                  <a:gd name="T16" fmla="*/ 48 w 79"/>
                  <a:gd name="T17" fmla="*/ 0 h 79"/>
                  <a:gd name="T18" fmla="*/ 32 w 79"/>
                  <a:gd name="T19" fmla="*/ 0 h 79"/>
                  <a:gd name="T20" fmla="*/ 32 w 79"/>
                  <a:gd name="T21" fmla="*/ 14 h 79"/>
                  <a:gd name="T22" fmla="*/ 28 w 79"/>
                  <a:gd name="T23" fmla="*/ 16 h 79"/>
                  <a:gd name="T24" fmla="*/ 17 w 79"/>
                  <a:gd name="T25" fmla="*/ 6 h 79"/>
                  <a:gd name="T26" fmla="*/ 6 w 79"/>
                  <a:gd name="T27" fmla="*/ 17 h 79"/>
                  <a:gd name="T28" fmla="*/ 16 w 79"/>
                  <a:gd name="T29" fmla="*/ 28 h 79"/>
                  <a:gd name="T30" fmla="*/ 15 w 79"/>
                  <a:gd name="T31" fmla="*/ 31 h 79"/>
                  <a:gd name="T32" fmla="*/ 0 w 79"/>
                  <a:gd name="T33" fmla="*/ 31 h 79"/>
                  <a:gd name="T34" fmla="*/ 0 w 79"/>
                  <a:gd name="T35" fmla="*/ 48 h 79"/>
                  <a:gd name="T36" fmla="*/ 15 w 79"/>
                  <a:gd name="T37" fmla="*/ 48 h 79"/>
                  <a:gd name="T38" fmla="*/ 16 w 79"/>
                  <a:gd name="T39" fmla="*/ 52 h 79"/>
                  <a:gd name="T40" fmla="*/ 6 w 79"/>
                  <a:gd name="T41" fmla="*/ 62 h 79"/>
                  <a:gd name="T42" fmla="*/ 17 w 79"/>
                  <a:gd name="T43" fmla="*/ 73 h 79"/>
                  <a:gd name="T44" fmla="*/ 28 w 79"/>
                  <a:gd name="T45" fmla="*/ 63 h 79"/>
                  <a:gd name="T46" fmla="*/ 32 w 79"/>
                  <a:gd name="T47" fmla="*/ 65 h 79"/>
                  <a:gd name="T48" fmla="*/ 32 w 79"/>
                  <a:gd name="T49" fmla="*/ 79 h 79"/>
                  <a:gd name="T50" fmla="*/ 48 w 79"/>
                  <a:gd name="T51" fmla="*/ 79 h 79"/>
                  <a:gd name="T52" fmla="*/ 48 w 79"/>
                  <a:gd name="T53" fmla="*/ 65 h 79"/>
                  <a:gd name="T54" fmla="*/ 52 w 79"/>
                  <a:gd name="T55" fmla="*/ 63 h 79"/>
                  <a:gd name="T56" fmla="*/ 62 w 79"/>
                  <a:gd name="T57" fmla="*/ 73 h 79"/>
                  <a:gd name="T58" fmla="*/ 74 w 79"/>
                  <a:gd name="T59" fmla="*/ 62 h 79"/>
                  <a:gd name="T60" fmla="*/ 63 w 79"/>
                  <a:gd name="T61" fmla="*/ 52 h 79"/>
                  <a:gd name="T62" fmla="*/ 65 w 79"/>
                  <a:gd name="T63" fmla="*/ 48 h 79"/>
                  <a:gd name="T64" fmla="*/ 79 w 79"/>
                  <a:gd name="T65" fmla="*/ 48 h 79"/>
                  <a:gd name="T66" fmla="*/ 52 w 79"/>
                  <a:gd name="T67" fmla="*/ 40 h 79"/>
                  <a:gd name="T68" fmla="*/ 40 w 79"/>
                  <a:gd name="T69" fmla="*/ 51 h 79"/>
                  <a:gd name="T70" fmla="*/ 28 w 79"/>
                  <a:gd name="T71" fmla="*/ 40 h 79"/>
                  <a:gd name="T72" fmla="*/ 40 w 79"/>
                  <a:gd name="T73" fmla="*/ 28 h 79"/>
                  <a:gd name="T74" fmla="*/ 52 w 79"/>
                  <a:gd name="T75" fmla="*/ 4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 h="79">
                    <a:moveTo>
                      <a:pt x="79" y="48"/>
                    </a:moveTo>
                    <a:cubicBezTo>
                      <a:pt x="79" y="31"/>
                      <a:pt x="79" y="31"/>
                      <a:pt x="79" y="31"/>
                    </a:cubicBezTo>
                    <a:cubicBezTo>
                      <a:pt x="65" y="31"/>
                      <a:pt x="65" y="31"/>
                      <a:pt x="65" y="31"/>
                    </a:cubicBezTo>
                    <a:cubicBezTo>
                      <a:pt x="64" y="30"/>
                      <a:pt x="64" y="29"/>
                      <a:pt x="63" y="28"/>
                    </a:cubicBezTo>
                    <a:cubicBezTo>
                      <a:pt x="74" y="17"/>
                      <a:pt x="74" y="17"/>
                      <a:pt x="74" y="17"/>
                    </a:cubicBezTo>
                    <a:cubicBezTo>
                      <a:pt x="62" y="6"/>
                      <a:pt x="62" y="6"/>
                      <a:pt x="62" y="6"/>
                    </a:cubicBezTo>
                    <a:cubicBezTo>
                      <a:pt x="52" y="16"/>
                      <a:pt x="52" y="16"/>
                      <a:pt x="52" y="16"/>
                    </a:cubicBezTo>
                    <a:cubicBezTo>
                      <a:pt x="50" y="15"/>
                      <a:pt x="49" y="15"/>
                      <a:pt x="48" y="14"/>
                    </a:cubicBezTo>
                    <a:cubicBezTo>
                      <a:pt x="48" y="0"/>
                      <a:pt x="48" y="0"/>
                      <a:pt x="48" y="0"/>
                    </a:cubicBezTo>
                    <a:cubicBezTo>
                      <a:pt x="32" y="0"/>
                      <a:pt x="32" y="0"/>
                      <a:pt x="32" y="0"/>
                    </a:cubicBezTo>
                    <a:cubicBezTo>
                      <a:pt x="32" y="14"/>
                      <a:pt x="32" y="14"/>
                      <a:pt x="32" y="14"/>
                    </a:cubicBezTo>
                    <a:cubicBezTo>
                      <a:pt x="30" y="15"/>
                      <a:pt x="29" y="15"/>
                      <a:pt x="28" y="16"/>
                    </a:cubicBezTo>
                    <a:cubicBezTo>
                      <a:pt x="17" y="6"/>
                      <a:pt x="17" y="6"/>
                      <a:pt x="17" y="6"/>
                    </a:cubicBezTo>
                    <a:cubicBezTo>
                      <a:pt x="6" y="17"/>
                      <a:pt x="6" y="17"/>
                      <a:pt x="6" y="17"/>
                    </a:cubicBezTo>
                    <a:cubicBezTo>
                      <a:pt x="16" y="28"/>
                      <a:pt x="16" y="28"/>
                      <a:pt x="16" y="28"/>
                    </a:cubicBezTo>
                    <a:cubicBezTo>
                      <a:pt x="16" y="29"/>
                      <a:pt x="15" y="30"/>
                      <a:pt x="15" y="31"/>
                    </a:cubicBezTo>
                    <a:cubicBezTo>
                      <a:pt x="0" y="31"/>
                      <a:pt x="0" y="31"/>
                      <a:pt x="0" y="31"/>
                    </a:cubicBezTo>
                    <a:cubicBezTo>
                      <a:pt x="0" y="48"/>
                      <a:pt x="0" y="48"/>
                      <a:pt x="0" y="48"/>
                    </a:cubicBezTo>
                    <a:cubicBezTo>
                      <a:pt x="15" y="48"/>
                      <a:pt x="15" y="48"/>
                      <a:pt x="15" y="48"/>
                    </a:cubicBezTo>
                    <a:cubicBezTo>
                      <a:pt x="15" y="49"/>
                      <a:pt x="16" y="50"/>
                      <a:pt x="16" y="52"/>
                    </a:cubicBezTo>
                    <a:cubicBezTo>
                      <a:pt x="6" y="62"/>
                      <a:pt x="6" y="62"/>
                      <a:pt x="6" y="62"/>
                    </a:cubicBezTo>
                    <a:cubicBezTo>
                      <a:pt x="17" y="73"/>
                      <a:pt x="17" y="73"/>
                      <a:pt x="17" y="73"/>
                    </a:cubicBezTo>
                    <a:cubicBezTo>
                      <a:pt x="28" y="63"/>
                      <a:pt x="28" y="63"/>
                      <a:pt x="28" y="63"/>
                    </a:cubicBezTo>
                    <a:cubicBezTo>
                      <a:pt x="29" y="64"/>
                      <a:pt x="30" y="64"/>
                      <a:pt x="32" y="65"/>
                    </a:cubicBezTo>
                    <a:cubicBezTo>
                      <a:pt x="32" y="79"/>
                      <a:pt x="32" y="79"/>
                      <a:pt x="32" y="79"/>
                    </a:cubicBezTo>
                    <a:cubicBezTo>
                      <a:pt x="48" y="79"/>
                      <a:pt x="48" y="79"/>
                      <a:pt x="48" y="79"/>
                    </a:cubicBezTo>
                    <a:cubicBezTo>
                      <a:pt x="48" y="65"/>
                      <a:pt x="48" y="65"/>
                      <a:pt x="48" y="65"/>
                    </a:cubicBezTo>
                    <a:cubicBezTo>
                      <a:pt x="49" y="64"/>
                      <a:pt x="50" y="64"/>
                      <a:pt x="52" y="63"/>
                    </a:cubicBezTo>
                    <a:cubicBezTo>
                      <a:pt x="62" y="73"/>
                      <a:pt x="62" y="73"/>
                      <a:pt x="62" y="73"/>
                    </a:cubicBezTo>
                    <a:cubicBezTo>
                      <a:pt x="74" y="62"/>
                      <a:pt x="74" y="62"/>
                      <a:pt x="74" y="62"/>
                    </a:cubicBezTo>
                    <a:cubicBezTo>
                      <a:pt x="63" y="52"/>
                      <a:pt x="63" y="52"/>
                      <a:pt x="63" y="52"/>
                    </a:cubicBezTo>
                    <a:cubicBezTo>
                      <a:pt x="64" y="50"/>
                      <a:pt x="64" y="49"/>
                      <a:pt x="65" y="48"/>
                    </a:cubicBezTo>
                    <a:lnTo>
                      <a:pt x="79" y="48"/>
                    </a:lnTo>
                    <a:close/>
                    <a:moveTo>
                      <a:pt x="52" y="40"/>
                    </a:moveTo>
                    <a:cubicBezTo>
                      <a:pt x="52" y="46"/>
                      <a:pt x="46" y="51"/>
                      <a:pt x="40" y="51"/>
                    </a:cubicBezTo>
                    <a:cubicBezTo>
                      <a:pt x="33" y="51"/>
                      <a:pt x="28" y="46"/>
                      <a:pt x="28" y="40"/>
                    </a:cubicBezTo>
                    <a:cubicBezTo>
                      <a:pt x="28" y="33"/>
                      <a:pt x="33" y="28"/>
                      <a:pt x="40" y="28"/>
                    </a:cubicBezTo>
                    <a:cubicBezTo>
                      <a:pt x="46" y="28"/>
                      <a:pt x="52" y="33"/>
                      <a:pt x="52" y="4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sp>
            <p:nvSpPr>
              <p:cNvPr id="55" name="Freeform 42">
                <a:extLst>
                  <a:ext uri="{FF2B5EF4-FFF2-40B4-BE49-F238E27FC236}">
                    <a16:creationId xmlns:a16="http://schemas.microsoft.com/office/drawing/2014/main" id="{AC42C15F-8BDA-4C84-9B0C-381B882E4847}"/>
                  </a:ext>
                </a:extLst>
              </p:cNvPr>
              <p:cNvSpPr>
                <a:spLocks/>
              </p:cNvSpPr>
              <p:nvPr/>
            </p:nvSpPr>
            <p:spPr bwMode="auto">
              <a:xfrm>
                <a:off x="10456096" y="2907548"/>
                <a:ext cx="590658" cy="510838"/>
              </a:xfrm>
              <a:custGeom>
                <a:avLst/>
                <a:gdLst>
                  <a:gd name="T0" fmla="*/ 143 w 143"/>
                  <a:gd name="T1" fmla="*/ 27 h 123"/>
                  <a:gd name="T2" fmla="*/ 116 w 143"/>
                  <a:gd name="T3" fmla="*/ 0 h 123"/>
                  <a:gd name="T4" fmla="*/ 116 w 143"/>
                  <a:gd name="T5" fmla="*/ 16 h 123"/>
                  <a:gd name="T6" fmla="*/ 94 w 143"/>
                  <a:gd name="T7" fmla="*/ 16 h 123"/>
                  <a:gd name="T8" fmla="*/ 73 w 143"/>
                  <a:gd name="T9" fmla="*/ 37 h 123"/>
                  <a:gd name="T10" fmla="*/ 73 w 143"/>
                  <a:gd name="T11" fmla="*/ 102 h 123"/>
                  <a:gd name="T12" fmla="*/ 0 w 143"/>
                  <a:gd name="T13" fmla="*/ 102 h 123"/>
                  <a:gd name="T14" fmla="*/ 0 w 143"/>
                  <a:gd name="T15" fmla="*/ 123 h 123"/>
                  <a:gd name="T16" fmla="*/ 73 w 143"/>
                  <a:gd name="T17" fmla="*/ 123 h 123"/>
                  <a:gd name="T18" fmla="*/ 94 w 143"/>
                  <a:gd name="T19" fmla="*/ 102 h 123"/>
                  <a:gd name="T20" fmla="*/ 94 w 143"/>
                  <a:gd name="T21" fmla="*/ 37 h 123"/>
                  <a:gd name="T22" fmla="*/ 116 w 143"/>
                  <a:gd name="T23" fmla="*/ 37 h 123"/>
                  <a:gd name="T24" fmla="*/ 116 w 143"/>
                  <a:gd name="T25" fmla="*/ 54 h 123"/>
                  <a:gd name="T26" fmla="*/ 143 w 143"/>
                  <a:gd name="T27"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23">
                    <a:moveTo>
                      <a:pt x="143" y="27"/>
                    </a:moveTo>
                    <a:cubicBezTo>
                      <a:pt x="116" y="0"/>
                      <a:pt x="116" y="0"/>
                      <a:pt x="116" y="0"/>
                    </a:cubicBezTo>
                    <a:cubicBezTo>
                      <a:pt x="116" y="16"/>
                      <a:pt x="116" y="16"/>
                      <a:pt x="116" y="16"/>
                    </a:cubicBezTo>
                    <a:cubicBezTo>
                      <a:pt x="94" y="16"/>
                      <a:pt x="94" y="16"/>
                      <a:pt x="94" y="16"/>
                    </a:cubicBezTo>
                    <a:cubicBezTo>
                      <a:pt x="83" y="16"/>
                      <a:pt x="73" y="26"/>
                      <a:pt x="73" y="37"/>
                    </a:cubicBezTo>
                    <a:cubicBezTo>
                      <a:pt x="73" y="102"/>
                      <a:pt x="73" y="102"/>
                      <a:pt x="73" y="102"/>
                    </a:cubicBezTo>
                    <a:cubicBezTo>
                      <a:pt x="0" y="102"/>
                      <a:pt x="0" y="102"/>
                      <a:pt x="0" y="102"/>
                    </a:cubicBezTo>
                    <a:cubicBezTo>
                      <a:pt x="0" y="123"/>
                      <a:pt x="0" y="123"/>
                      <a:pt x="0" y="123"/>
                    </a:cubicBezTo>
                    <a:cubicBezTo>
                      <a:pt x="73" y="123"/>
                      <a:pt x="73" y="123"/>
                      <a:pt x="73" y="123"/>
                    </a:cubicBezTo>
                    <a:cubicBezTo>
                      <a:pt x="85" y="123"/>
                      <a:pt x="94" y="114"/>
                      <a:pt x="94" y="102"/>
                    </a:cubicBezTo>
                    <a:cubicBezTo>
                      <a:pt x="94" y="37"/>
                      <a:pt x="94" y="37"/>
                      <a:pt x="94" y="37"/>
                    </a:cubicBezTo>
                    <a:cubicBezTo>
                      <a:pt x="116" y="37"/>
                      <a:pt x="116" y="37"/>
                      <a:pt x="116" y="37"/>
                    </a:cubicBezTo>
                    <a:cubicBezTo>
                      <a:pt x="116" y="54"/>
                      <a:pt x="116" y="54"/>
                      <a:pt x="116" y="54"/>
                    </a:cubicBezTo>
                    <a:lnTo>
                      <a:pt x="143" y="2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21">
                  <a:defRPr/>
                </a:pPr>
                <a:endParaRPr lang="en-US" kern="0">
                  <a:solidFill>
                    <a:srgbClr val="000000"/>
                  </a:solidFill>
                  <a:latin typeface="Segoe UI"/>
                </a:endParaRPr>
              </a:p>
            </p:txBody>
          </p:sp>
        </p:grpSp>
      </p:grpSp>
      <p:graphicFrame>
        <p:nvGraphicFramePr>
          <p:cNvPr id="57" name="Table 56">
            <a:extLst>
              <a:ext uri="{FF2B5EF4-FFF2-40B4-BE49-F238E27FC236}">
                <a16:creationId xmlns:a16="http://schemas.microsoft.com/office/drawing/2014/main" id="{CD8B0B4C-57B3-4F2C-A964-E76702C3DC18}"/>
              </a:ext>
            </a:extLst>
          </p:cNvPr>
          <p:cNvGraphicFramePr>
            <a:graphicFrameLocks noGrp="1"/>
          </p:cNvGraphicFramePr>
          <p:nvPr/>
        </p:nvGraphicFramePr>
        <p:xfrm>
          <a:off x="925883" y="3230554"/>
          <a:ext cx="2468880" cy="1891110"/>
        </p:xfrm>
        <a:graphic>
          <a:graphicData uri="http://schemas.openxmlformats.org/drawingml/2006/table">
            <a:tbl>
              <a:tblPr>
                <a:tableStyleId>{912C8C85-51F0-491E-9774-3900AFEF0FD7}</a:tableStyleId>
              </a:tblPr>
              <a:tblGrid>
                <a:gridCol w="2468880">
                  <a:extLst>
                    <a:ext uri="{9D8B030D-6E8A-4147-A177-3AD203B41FA5}">
                      <a16:colId xmlns:a16="http://schemas.microsoft.com/office/drawing/2014/main" val="2719755716"/>
                    </a:ext>
                  </a:extLst>
                </a:gridCol>
              </a:tblGrid>
              <a:tr h="378222">
                <a:tc>
                  <a:txBody>
                    <a:bodyPr/>
                    <a:lstStyle/>
                    <a:p>
                      <a:pPr algn="l"/>
                      <a:r>
                        <a:rPr lang="en-US" sz="1400" dirty="0"/>
                        <a:t>Sites</a:t>
                      </a:r>
                    </a:p>
                  </a:txBody>
                  <a:tcPr marL="93260" marR="93260" marT="46630" marB="46630">
                    <a:lnL w="9525" cap="flat" cmpd="sng" algn="ctr">
                      <a:noFill/>
                      <a:prstDash val="solid"/>
                    </a:lnL>
                    <a:lnR w="9525" cap="flat" cmpd="sng" algn="ctr">
                      <a:noFill/>
                      <a:prstDash val="solid"/>
                    </a:lnR>
                    <a:lnT w="9525" cap="flat" cmpd="sng" algn="ctr">
                      <a:noFill/>
                      <a:prstDash val="solid"/>
                    </a:lnT>
                    <a:lnB>
                      <a:noFill/>
                    </a:lnB>
                    <a:lnTlToBr w="12700" cmpd="sng">
                      <a:noFill/>
                      <a:prstDash val="solid"/>
                    </a:lnTlToBr>
                    <a:lnBlToTr w="12700" cmpd="sng">
                      <a:noFill/>
                      <a:prstDash val="solid"/>
                    </a:lnBlToTr>
                  </a:tcPr>
                </a:tc>
                <a:extLst>
                  <a:ext uri="{0D108BD9-81ED-4DB2-BD59-A6C34878D82A}">
                    <a16:rowId xmlns:a16="http://schemas.microsoft.com/office/drawing/2014/main" val="4033649408"/>
                  </a:ext>
                </a:extLst>
              </a:tr>
              <a:tr h="378222">
                <a:tc>
                  <a:txBody>
                    <a:bodyPr/>
                    <a:lstStyle/>
                    <a:p>
                      <a:pPr algn="l"/>
                      <a:r>
                        <a:rPr lang="en-US" sz="1400" dirty="0"/>
                        <a:t>Pages</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47452154"/>
                  </a:ext>
                </a:extLst>
              </a:tr>
              <a:tr h="378222">
                <a:tc>
                  <a:txBody>
                    <a:bodyPr/>
                    <a:lstStyle/>
                    <a:p>
                      <a:pPr algn="l"/>
                      <a:r>
                        <a:rPr lang="en-US" sz="1400" dirty="0"/>
                        <a:t>List and libraries</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2990703"/>
                  </a:ext>
                </a:extLst>
              </a:tr>
              <a:tr h="378222">
                <a:tc>
                  <a:txBody>
                    <a:bodyPr/>
                    <a:lstStyle/>
                    <a:p>
                      <a:pPr algn="l"/>
                      <a:r>
                        <a:rPr lang="en-US" sz="1400" dirty="0"/>
                        <a:t>Web parts</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71709037"/>
                  </a:ext>
                </a:extLst>
              </a:tr>
              <a:tr h="378222">
                <a:tc>
                  <a:txBody>
                    <a:bodyPr/>
                    <a:lstStyle/>
                    <a:p>
                      <a:pPr algn="l"/>
                      <a:r>
                        <a:rPr lang="en-US" sz="1400" dirty="0"/>
                        <a:t>Microsoft Forms</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62515418"/>
                  </a:ext>
                </a:extLst>
              </a:tr>
            </a:tbl>
          </a:graphicData>
        </a:graphic>
      </p:graphicFrame>
      <p:graphicFrame>
        <p:nvGraphicFramePr>
          <p:cNvPr id="69" name="Table 68">
            <a:extLst>
              <a:ext uri="{FF2B5EF4-FFF2-40B4-BE49-F238E27FC236}">
                <a16:creationId xmlns:a16="http://schemas.microsoft.com/office/drawing/2014/main" id="{FD405FD7-C8A4-43C3-9D41-CDC2DB32D533}"/>
              </a:ext>
            </a:extLst>
          </p:cNvPr>
          <p:cNvGraphicFramePr>
            <a:graphicFrameLocks noGrp="1"/>
          </p:cNvGraphicFramePr>
          <p:nvPr/>
        </p:nvGraphicFramePr>
        <p:xfrm>
          <a:off x="3346156" y="3230554"/>
          <a:ext cx="2468880" cy="2032868"/>
        </p:xfrm>
        <a:graphic>
          <a:graphicData uri="http://schemas.openxmlformats.org/drawingml/2006/table">
            <a:tbl>
              <a:tblPr>
                <a:tableStyleId>{912C8C85-51F0-491E-9774-3900AFEF0FD7}</a:tableStyleId>
              </a:tblPr>
              <a:tblGrid>
                <a:gridCol w="2468880">
                  <a:extLst>
                    <a:ext uri="{9D8B030D-6E8A-4147-A177-3AD203B41FA5}">
                      <a16:colId xmlns:a16="http://schemas.microsoft.com/office/drawing/2014/main" val="2719755716"/>
                    </a:ext>
                  </a:extLst>
                </a:gridCol>
              </a:tblGrid>
              <a:tr h="378222">
                <a:tc>
                  <a:txBody>
                    <a:bodyPr/>
                    <a:lstStyle/>
                    <a:p>
                      <a:pPr algn="l"/>
                      <a:r>
                        <a:rPr lang="en-US" sz="1400"/>
                        <a:t>Lists Conditional Formatting</a:t>
                      </a:r>
                    </a:p>
                  </a:txBody>
                  <a:tcPr marL="93260" marR="93260" marT="46630" marB="46630">
                    <a:lnL w="9525" cap="flat" cmpd="sng" algn="ctr">
                      <a:noFill/>
                      <a:prstDash val="solid"/>
                    </a:lnL>
                    <a:lnR w="9525" cap="flat" cmpd="sng" algn="ctr">
                      <a:noFill/>
                      <a:prstDash val="solid"/>
                    </a:lnR>
                    <a:lnT w="9525" cap="flat" cmpd="sng" algn="ctr">
                      <a:noFill/>
                      <a:prstDash val="solid"/>
                    </a:lnT>
                    <a:lnB>
                      <a:noFill/>
                    </a:lnB>
                    <a:lnTlToBr w="12700" cmpd="sng">
                      <a:noFill/>
                      <a:prstDash val="solid"/>
                    </a:lnTlToBr>
                    <a:lnBlToTr w="12700" cmpd="sng">
                      <a:noFill/>
                      <a:prstDash val="solid"/>
                    </a:lnBlToTr>
                  </a:tcPr>
                </a:tc>
                <a:extLst>
                  <a:ext uri="{0D108BD9-81ED-4DB2-BD59-A6C34878D82A}">
                    <a16:rowId xmlns:a16="http://schemas.microsoft.com/office/drawing/2014/main" val="3380610840"/>
                  </a:ext>
                </a:extLst>
              </a:tr>
              <a:tr h="378222">
                <a:tc>
                  <a:txBody>
                    <a:bodyPr/>
                    <a:lstStyle/>
                    <a:p>
                      <a:pPr algn="l"/>
                      <a:r>
                        <a:rPr lang="en-US" sz="1400"/>
                        <a:t>Business Automation using Flows</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33649408"/>
                  </a:ext>
                </a:extLst>
              </a:tr>
              <a:tr h="378222">
                <a:tc>
                  <a:txBody>
                    <a:bodyPr/>
                    <a:lstStyle/>
                    <a:p>
                      <a:pPr algn="l"/>
                      <a:r>
                        <a:rPr lang="en-US" sz="1400"/>
                        <a:t>Out of the box Flows</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18028599"/>
                  </a:ext>
                </a:extLst>
              </a:tr>
              <a:tr h="378222">
                <a:tc>
                  <a:txBody>
                    <a:bodyPr/>
                    <a:lstStyle/>
                    <a:p>
                      <a:pPr algn="l"/>
                      <a:r>
                        <a:rPr lang="en-US" sz="1400" dirty="0"/>
                        <a:t>Connected web parts</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47452154"/>
                  </a:ext>
                </a:extLst>
              </a:tr>
              <a:tr h="378222">
                <a:tc>
                  <a:txBody>
                    <a:bodyPr/>
                    <a:lstStyle/>
                    <a:p>
                      <a:pPr algn="l"/>
                      <a:r>
                        <a:rPr lang="en-US" sz="1400" dirty="0"/>
                        <a:t>Power BI</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71709037"/>
                  </a:ext>
                </a:extLst>
              </a:tr>
            </a:tbl>
          </a:graphicData>
        </a:graphic>
      </p:graphicFrame>
      <p:graphicFrame>
        <p:nvGraphicFramePr>
          <p:cNvPr id="70" name="Table 69">
            <a:extLst>
              <a:ext uri="{FF2B5EF4-FFF2-40B4-BE49-F238E27FC236}">
                <a16:creationId xmlns:a16="http://schemas.microsoft.com/office/drawing/2014/main" id="{B0264C19-1B8B-4750-8C16-3AD9C9A8A222}"/>
              </a:ext>
            </a:extLst>
          </p:cNvPr>
          <p:cNvGraphicFramePr>
            <a:graphicFrameLocks noGrp="1"/>
          </p:cNvGraphicFramePr>
          <p:nvPr/>
        </p:nvGraphicFramePr>
        <p:xfrm>
          <a:off x="6496679" y="3230554"/>
          <a:ext cx="2468880" cy="1134666"/>
        </p:xfrm>
        <a:graphic>
          <a:graphicData uri="http://schemas.openxmlformats.org/drawingml/2006/table">
            <a:tbl>
              <a:tblPr>
                <a:tableStyleId>{912C8C85-51F0-491E-9774-3900AFEF0FD7}</a:tableStyleId>
              </a:tblPr>
              <a:tblGrid>
                <a:gridCol w="2468880">
                  <a:extLst>
                    <a:ext uri="{9D8B030D-6E8A-4147-A177-3AD203B41FA5}">
                      <a16:colId xmlns:a16="http://schemas.microsoft.com/office/drawing/2014/main" val="2719755716"/>
                    </a:ext>
                  </a:extLst>
                </a:gridCol>
              </a:tblGrid>
              <a:tr h="378222">
                <a:tc>
                  <a:txBody>
                    <a:bodyPr/>
                    <a:lstStyle/>
                    <a:p>
                      <a:pPr algn="l"/>
                      <a:r>
                        <a:rPr lang="en-US" sz="1400"/>
                        <a:t>PowerApps</a:t>
                      </a:r>
                    </a:p>
                  </a:txBody>
                  <a:tcPr marL="93260" marR="93260" marT="46630" marB="46630">
                    <a:lnL w="9525" cap="flat" cmpd="sng" algn="ctr">
                      <a:noFill/>
                      <a:prstDash val="solid"/>
                    </a:lnL>
                    <a:lnR w="9525" cap="flat" cmpd="sng" algn="ctr">
                      <a:noFill/>
                      <a:prstDash val="solid"/>
                    </a:lnR>
                    <a:lnT w="9525" cap="flat" cmpd="sng" algn="ctr">
                      <a:noFill/>
                      <a:prstDash val="solid"/>
                    </a:lnT>
                    <a:lnB>
                      <a:noFill/>
                    </a:lnB>
                    <a:lnTlToBr w="12700" cmpd="sng">
                      <a:noFill/>
                      <a:prstDash val="solid"/>
                    </a:lnTlToBr>
                    <a:lnBlToTr w="12700" cmpd="sng">
                      <a:noFill/>
                      <a:prstDash val="solid"/>
                    </a:lnBlToTr>
                  </a:tcPr>
                </a:tc>
                <a:extLst>
                  <a:ext uri="{0D108BD9-81ED-4DB2-BD59-A6C34878D82A}">
                    <a16:rowId xmlns:a16="http://schemas.microsoft.com/office/drawing/2014/main" val="3380610840"/>
                  </a:ext>
                </a:extLst>
              </a:tr>
              <a:tr h="378222">
                <a:tc>
                  <a:txBody>
                    <a:bodyPr/>
                    <a:lstStyle/>
                    <a:p>
                      <a:pPr algn="l"/>
                      <a:r>
                        <a:rPr lang="en-US" sz="1400" dirty="0"/>
                        <a:t>Adaptive Cards</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33649408"/>
                  </a:ext>
                </a:extLst>
              </a:tr>
              <a:tr h="378222">
                <a:tc>
                  <a:txBody>
                    <a:bodyPr/>
                    <a:lstStyle/>
                    <a:p>
                      <a:pPr algn="l"/>
                      <a:r>
                        <a:rPr lang="en-US" sz="1400" dirty="0"/>
                        <a:t>List Formatters</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58076089"/>
                  </a:ext>
                </a:extLst>
              </a:tr>
            </a:tbl>
          </a:graphicData>
        </a:graphic>
      </p:graphicFrame>
      <p:cxnSp>
        <p:nvCxnSpPr>
          <p:cNvPr id="71" name="Straight Connector 70">
            <a:extLst>
              <a:ext uri="{FF2B5EF4-FFF2-40B4-BE49-F238E27FC236}">
                <a16:creationId xmlns:a16="http://schemas.microsoft.com/office/drawing/2014/main" id="{DCEA6246-25A5-43C5-8CB6-B49B7F685121}"/>
              </a:ext>
            </a:extLst>
          </p:cNvPr>
          <p:cNvCxnSpPr>
            <a:cxnSpLocks/>
          </p:cNvCxnSpPr>
          <p:nvPr/>
        </p:nvCxnSpPr>
        <p:spPr>
          <a:xfrm>
            <a:off x="9080406" y="3230554"/>
            <a:ext cx="0" cy="274320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72" name="Table 71">
            <a:extLst>
              <a:ext uri="{FF2B5EF4-FFF2-40B4-BE49-F238E27FC236}">
                <a16:creationId xmlns:a16="http://schemas.microsoft.com/office/drawing/2014/main" id="{87DFF86E-FFA2-453F-B60E-24B4DCBBABAA}"/>
              </a:ext>
            </a:extLst>
          </p:cNvPr>
          <p:cNvGraphicFramePr>
            <a:graphicFrameLocks noGrp="1"/>
          </p:cNvGraphicFramePr>
          <p:nvPr/>
        </p:nvGraphicFramePr>
        <p:xfrm>
          <a:off x="9691651" y="3230554"/>
          <a:ext cx="2468880" cy="1891110"/>
        </p:xfrm>
        <a:graphic>
          <a:graphicData uri="http://schemas.openxmlformats.org/drawingml/2006/table">
            <a:tbl>
              <a:tblPr>
                <a:tableStyleId>{912C8C85-51F0-491E-9774-3900AFEF0FD7}</a:tableStyleId>
              </a:tblPr>
              <a:tblGrid>
                <a:gridCol w="2468880">
                  <a:extLst>
                    <a:ext uri="{9D8B030D-6E8A-4147-A177-3AD203B41FA5}">
                      <a16:colId xmlns:a16="http://schemas.microsoft.com/office/drawing/2014/main" val="2719755716"/>
                    </a:ext>
                  </a:extLst>
                </a:gridCol>
              </a:tblGrid>
              <a:tr h="378222">
                <a:tc>
                  <a:txBody>
                    <a:bodyPr/>
                    <a:lstStyle/>
                    <a:p>
                      <a:pPr algn="l"/>
                      <a:r>
                        <a:rPr lang="en-US" sz="1400"/>
                        <a:t>Microsoft Graph</a:t>
                      </a:r>
                    </a:p>
                  </a:txBody>
                  <a:tcPr marL="93260" marR="93260" marT="46630" marB="46630">
                    <a:lnL w="9525" cap="flat" cmpd="sng" algn="ctr">
                      <a:noFill/>
                      <a:prstDash val="solid"/>
                    </a:lnL>
                    <a:lnR w="9525" cap="flat" cmpd="sng" algn="ctr">
                      <a:noFill/>
                      <a:prstDash val="solid"/>
                    </a:lnR>
                    <a:lnT w="9525" cap="flat" cmpd="sng" algn="ctr">
                      <a:noFill/>
                      <a:prstDash val="solid"/>
                    </a:lnT>
                    <a:lnB>
                      <a:noFill/>
                    </a:lnB>
                    <a:lnTlToBr w="12700" cmpd="sng">
                      <a:noFill/>
                      <a:prstDash val="solid"/>
                    </a:lnTlToBr>
                    <a:lnBlToTr w="12700" cmpd="sng">
                      <a:noFill/>
                      <a:prstDash val="solid"/>
                    </a:lnBlToTr>
                  </a:tcPr>
                </a:tc>
                <a:extLst>
                  <a:ext uri="{0D108BD9-81ED-4DB2-BD59-A6C34878D82A}">
                    <a16:rowId xmlns:a16="http://schemas.microsoft.com/office/drawing/2014/main" val="3380610840"/>
                  </a:ext>
                </a:extLst>
              </a:tr>
              <a:tr h="378222">
                <a:tc>
                  <a:txBody>
                    <a:bodyPr/>
                    <a:lstStyle/>
                    <a:p>
                      <a:pPr algn="l"/>
                      <a:r>
                        <a:rPr lang="en-US" sz="1400"/>
                        <a:t>SharePoint Framework</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33649408"/>
                  </a:ext>
                </a:extLst>
              </a:tr>
              <a:tr h="378222">
                <a:tc>
                  <a:txBody>
                    <a:bodyPr/>
                    <a:lstStyle/>
                    <a:p>
                      <a:pPr algn="l"/>
                      <a:r>
                        <a:rPr lang="en-US" sz="1400"/>
                        <a:t>Azure AI + Machine Learning</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92138869"/>
                  </a:ext>
                </a:extLst>
              </a:tr>
              <a:tr h="378222">
                <a:tc>
                  <a:txBody>
                    <a:bodyPr/>
                    <a:lstStyle/>
                    <a:p>
                      <a:pPr algn="l"/>
                      <a:r>
                        <a:rPr lang="en-US" sz="1400" dirty="0"/>
                        <a:t>Azure Containers</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63397230"/>
                  </a:ext>
                </a:extLst>
              </a:tr>
              <a:tr h="378222">
                <a:tc>
                  <a:txBody>
                    <a:bodyPr/>
                    <a:lstStyle/>
                    <a:p>
                      <a:pPr algn="l"/>
                      <a:r>
                        <a:rPr lang="en-US" sz="1400" dirty="0"/>
                        <a:t>Azure Bot Framework</a:t>
                      </a:r>
                    </a:p>
                  </a:txBody>
                  <a:tcPr marL="93260" marR="93260" marT="46630" marB="46630">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18932027"/>
                  </a:ext>
                </a:extLst>
              </a:tr>
            </a:tbl>
          </a:graphicData>
        </a:graphic>
      </p:graphicFrame>
      <p:sp>
        <p:nvSpPr>
          <p:cNvPr id="7" name="Arrow: Pentagon 6">
            <a:extLst>
              <a:ext uri="{FF2B5EF4-FFF2-40B4-BE49-F238E27FC236}">
                <a16:creationId xmlns:a16="http://schemas.microsoft.com/office/drawing/2014/main" id="{CF1877B2-F07B-4DA6-A26E-16E7A9CA20FA}"/>
              </a:ext>
            </a:extLst>
          </p:cNvPr>
          <p:cNvSpPr/>
          <p:nvPr/>
        </p:nvSpPr>
        <p:spPr bwMode="auto">
          <a:xfrm rot="10800000">
            <a:off x="-1" y="1792050"/>
            <a:ext cx="12436475" cy="1099541"/>
          </a:xfrm>
          <a:prstGeom prst="homePlate">
            <a:avLst>
              <a:gd name="adj" fmla="val 7205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a:extLst>
              <a:ext uri="{FF2B5EF4-FFF2-40B4-BE49-F238E27FC236}">
                <a16:creationId xmlns:a16="http://schemas.microsoft.com/office/drawing/2014/main" id="{6D183C5A-9A9B-47E1-B535-7B1D91FD47CB}"/>
              </a:ext>
            </a:extLst>
          </p:cNvPr>
          <p:cNvSpPr txBox="1"/>
          <p:nvPr/>
        </p:nvSpPr>
        <p:spPr>
          <a:xfrm>
            <a:off x="971048" y="2185783"/>
            <a:ext cx="2100996" cy="369332"/>
          </a:xfrm>
          <a:prstGeom prst="rect">
            <a:avLst/>
          </a:prstGeom>
          <a:noFill/>
        </p:spPr>
        <p:txBody>
          <a:bodyPr wrap="square" rtlCol="0">
            <a:spAutoFit/>
          </a:bodyPr>
          <a:lstStyle/>
          <a:p>
            <a:r>
              <a:rPr lang="en-US" sz="1800" b="1" dirty="0">
                <a:solidFill>
                  <a:schemeClr val="bg1"/>
                </a:solidFill>
              </a:rPr>
              <a:t>Authors</a:t>
            </a:r>
          </a:p>
        </p:txBody>
      </p:sp>
      <p:sp>
        <p:nvSpPr>
          <p:cNvPr id="48" name="TextBox 47">
            <a:extLst>
              <a:ext uri="{FF2B5EF4-FFF2-40B4-BE49-F238E27FC236}">
                <a16:creationId xmlns:a16="http://schemas.microsoft.com/office/drawing/2014/main" id="{56BFA5C4-0237-4E80-B927-A9E069B58E5F}"/>
              </a:ext>
            </a:extLst>
          </p:cNvPr>
          <p:cNvSpPr txBox="1"/>
          <p:nvPr/>
        </p:nvSpPr>
        <p:spPr>
          <a:xfrm>
            <a:off x="3346156" y="2182146"/>
            <a:ext cx="2100996" cy="369332"/>
          </a:xfrm>
          <a:prstGeom prst="rect">
            <a:avLst/>
          </a:prstGeom>
          <a:noFill/>
        </p:spPr>
        <p:txBody>
          <a:bodyPr wrap="square" rtlCol="0">
            <a:spAutoFit/>
          </a:bodyPr>
          <a:lstStyle/>
          <a:p>
            <a:r>
              <a:rPr lang="en-US" sz="1800" b="1" dirty="0">
                <a:solidFill>
                  <a:schemeClr val="bg1"/>
                </a:solidFill>
              </a:rPr>
              <a:t>Makers</a:t>
            </a:r>
          </a:p>
        </p:txBody>
      </p:sp>
      <p:sp>
        <p:nvSpPr>
          <p:cNvPr id="56" name="TextBox 55">
            <a:extLst>
              <a:ext uri="{FF2B5EF4-FFF2-40B4-BE49-F238E27FC236}">
                <a16:creationId xmlns:a16="http://schemas.microsoft.com/office/drawing/2014/main" id="{45F4FE7C-7836-47A9-B685-A518A6F04C14}"/>
              </a:ext>
            </a:extLst>
          </p:cNvPr>
          <p:cNvSpPr txBox="1"/>
          <p:nvPr/>
        </p:nvSpPr>
        <p:spPr>
          <a:xfrm>
            <a:off x="6471279" y="2178509"/>
            <a:ext cx="2468880" cy="369332"/>
          </a:xfrm>
          <a:prstGeom prst="rect">
            <a:avLst/>
          </a:prstGeom>
          <a:noFill/>
        </p:spPr>
        <p:txBody>
          <a:bodyPr wrap="square" rtlCol="0">
            <a:spAutoFit/>
          </a:bodyPr>
          <a:lstStyle/>
          <a:p>
            <a:r>
              <a:rPr lang="en-US" sz="1800" b="1" dirty="0">
                <a:solidFill>
                  <a:schemeClr val="bg1"/>
                </a:solidFill>
              </a:rPr>
              <a:t>Low-code developers</a:t>
            </a:r>
          </a:p>
        </p:txBody>
      </p:sp>
      <p:sp>
        <p:nvSpPr>
          <p:cNvPr id="67" name="TextBox 66">
            <a:extLst>
              <a:ext uri="{FF2B5EF4-FFF2-40B4-BE49-F238E27FC236}">
                <a16:creationId xmlns:a16="http://schemas.microsoft.com/office/drawing/2014/main" id="{84A951B3-2A40-4C5B-BC76-7423A5DABAD8}"/>
              </a:ext>
            </a:extLst>
          </p:cNvPr>
          <p:cNvSpPr txBox="1"/>
          <p:nvPr/>
        </p:nvSpPr>
        <p:spPr>
          <a:xfrm>
            <a:off x="9695444" y="2178509"/>
            <a:ext cx="2100996" cy="369332"/>
          </a:xfrm>
          <a:prstGeom prst="rect">
            <a:avLst/>
          </a:prstGeom>
          <a:noFill/>
        </p:spPr>
        <p:txBody>
          <a:bodyPr wrap="square" rtlCol="0">
            <a:spAutoFit/>
          </a:bodyPr>
          <a:lstStyle/>
          <a:p>
            <a:r>
              <a:rPr lang="en-US" sz="1800" b="1" dirty="0">
                <a:solidFill>
                  <a:schemeClr val="bg1"/>
                </a:solidFill>
              </a:rPr>
              <a:t>Pro developers</a:t>
            </a:r>
          </a:p>
        </p:txBody>
      </p:sp>
      <p:sp>
        <p:nvSpPr>
          <p:cNvPr id="12" name="Rectangle 11">
            <a:extLst>
              <a:ext uri="{FF2B5EF4-FFF2-40B4-BE49-F238E27FC236}">
                <a16:creationId xmlns:a16="http://schemas.microsoft.com/office/drawing/2014/main" id="{F8A5C65E-1655-4BC3-B9D6-08798D324C15}"/>
              </a:ext>
            </a:extLst>
          </p:cNvPr>
          <p:cNvSpPr/>
          <p:nvPr/>
        </p:nvSpPr>
        <p:spPr bwMode="auto">
          <a:xfrm>
            <a:off x="3674518" y="7105650"/>
            <a:ext cx="4806949" cy="6413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It’s animated, so careful on edits</a:t>
            </a:r>
          </a:p>
        </p:txBody>
      </p:sp>
    </p:spTree>
    <p:extLst>
      <p:ext uri="{BB962C8B-B14F-4D97-AF65-F5344CB8AC3E}">
        <p14:creationId xmlns:p14="http://schemas.microsoft.com/office/powerpoint/2010/main" val="245106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1000"/>
                            </p:stCondLst>
                            <p:childTnLst>
                              <p:par>
                                <p:cTn id="9" presetID="22" presetClass="entr" presetSubtype="2" fill="hold" grpId="0" nodeType="afterEffect">
                                  <p:stCondLst>
                                    <p:cond delay="250"/>
                                  </p:stCondLst>
                                  <p:childTnLst>
                                    <p:set>
                                      <p:cBhvr>
                                        <p:cTn id="10" dur="1" fill="hold">
                                          <p:stCondLst>
                                            <p:cond delay="0"/>
                                          </p:stCondLst>
                                        </p:cTn>
                                        <p:tgtEl>
                                          <p:spTgt spid="67"/>
                                        </p:tgtEl>
                                        <p:attrNameLst>
                                          <p:attrName>style.visibility</p:attrName>
                                        </p:attrNameLst>
                                      </p:cBhvr>
                                      <p:to>
                                        <p:strVal val="visible"/>
                                      </p:to>
                                    </p:set>
                                    <p:animEffect transition="in" filter="wipe(right)">
                                      <p:cBhvr>
                                        <p:cTn id="11" dur="500"/>
                                        <p:tgtEl>
                                          <p:spTgt spid="67"/>
                                        </p:tgtEl>
                                      </p:cBhvr>
                                    </p:animEffect>
                                  </p:childTnLst>
                                </p:cTn>
                              </p:par>
                              <p:par>
                                <p:cTn id="12" presetID="22" presetClass="entr" presetSubtype="2" fill="hold" grpId="0" nodeType="withEffect">
                                  <p:stCondLst>
                                    <p:cond delay="1000"/>
                                  </p:stCondLst>
                                  <p:childTnLst>
                                    <p:set>
                                      <p:cBhvr>
                                        <p:cTn id="13" dur="1" fill="hold">
                                          <p:stCondLst>
                                            <p:cond delay="0"/>
                                          </p:stCondLst>
                                        </p:cTn>
                                        <p:tgtEl>
                                          <p:spTgt spid="56"/>
                                        </p:tgtEl>
                                        <p:attrNameLst>
                                          <p:attrName>style.visibility</p:attrName>
                                        </p:attrNameLst>
                                      </p:cBhvr>
                                      <p:to>
                                        <p:strVal val="visible"/>
                                      </p:to>
                                    </p:set>
                                    <p:animEffect transition="in" filter="wipe(right)">
                                      <p:cBhvr>
                                        <p:cTn id="14" dur="500"/>
                                        <p:tgtEl>
                                          <p:spTgt spid="56"/>
                                        </p:tgtEl>
                                      </p:cBhvr>
                                    </p:animEffect>
                                  </p:childTnLst>
                                </p:cTn>
                              </p:par>
                              <p:par>
                                <p:cTn id="15" presetID="22" presetClass="entr" presetSubtype="4" fill="hold" grpId="0" nodeType="withEffect">
                                  <p:stCondLst>
                                    <p:cond delay="1750"/>
                                  </p:stCondLst>
                                  <p:childTnLst>
                                    <p:set>
                                      <p:cBhvr>
                                        <p:cTn id="16" dur="1" fill="hold">
                                          <p:stCondLst>
                                            <p:cond delay="0"/>
                                          </p:stCondLst>
                                        </p:cTn>
                                        <p:tgtEl>
                                          <p:spTgt spid="48"/>
                                        </p:tgtEl>
                                        <p:attrNameLst>
                                          <p:attrName>style.visibility</p:attrName>
                                        </p:attrNameLst>
                                      </p:cBhvr>
                                      <p:to>
                                        <p:strVal val="visible"/>
                                      </p:to>
                                    </p:set>
                                    <p:animEffect transition="in" filter="wipe(down)">
                                      <p:cBhvr>
                                        <p:cTn id="17" dur="500"/>
                                        <p:tgtEl>
                                          <p:spTgt spid="48"/>
                                        </p:tgtEl>
                                      </p:cBhvr>
                                    </p:animEffect>
                                  </p:childTnLst>
                                </p:cTn>
                              </p:par>
                              <p:par>
                                <p:cTn id="18" presetID="22" presetClass="entr" presetSubtype="2" fill="hold" grpId="0" nodeType="withEffect">
                                  <p:stCondLst>
                                    <p:cond delay="2500"/>
                                  </p:stCondLst>
                                  <p:childTnLst>
                                    <p:set>
                                      <p:cBhvr>
                                        <p:cTn id="19" dur="1" fill="hold">
                                          <p:stCondLst>
                                            <p:cond delay="0"/>
                                          </p:stCondLst>
                                        </p:cTn>
                                        <p:tgtEl>
                                          <p:spTgt spid="47"/>
                                        </p:tgtEl>
                                        <p:attrNameLst>
                                          <p:attrName>style.visibility</p:attrName>
                                        </p:attrNameLst>
                                      </p:cBhvr>
                                      <p:to>
                                        <p:strVal val="visible"/>
                                      </p:to>
                                    </p:set>
                                    <p:animEffect transition="in" filter="wipe(right)">
                                      <p:cBhvr>
                                        <p:cTn id="20" dur="500"/>
                                        <p:tgtEl>
                                          <p:spTgt spid="47"/>
                                        </p:tgtEl>
                                      </p:cBhvr>
                                    </p:animEffect>
                                  </p:childTnLst>
                                </p:cTn>
                              </p:par>
                              <p:par>
                                <p:cTn id="21" presetID="22" presetClass="entr" presetSubtype="1" fill="hold" nodeType="withEffect">
                                  <p:stCondLst>
                                    <p:cond delay="3000"/>
                                  </p:stCondLst>
                                  <p:childTnLst>
                                    <p:set>
                                      <p:cBhvr>
                                        <p:cTn id="22" dur="1" fill="hold">
                                          <p:stCondLst>
                                            <p:cond delay="0"/>
                                          </p:stCondLst>
                                        </p:cTn>
                                        <p:tgtEl>
                                          <p:spTgt spid="57"/>
                                        </p:tgtEl>
                                        <p:attrNameLst>
                                          <p:attrName>style.visibility</p:attrName>
                                        </p:attrNameLst>
                                      </p:cBhvr>
                                      <p:to>
                                        <p:strVal val="visible"/>
                                      </p:to>
                                    </p:set>
                                    <p:animEffect transition="in" filter="wipe(up)">
                                      <p:cBhvr>
                                        <p:cTn id="23" dur="500"/>
                                        <p:tgtEl>
                                          <p:spTgt spid="57"/>
                                        </p:tgtEl>
                                      </p:cBhvr>
                                    </p:animEffect>
                                  </p:childTnLst>
                                </p:cTn>
                              </p:par>
                              <p:par>
                                <p:cTn id="24" presetID="22" presetClass="entr" presetSubtype="1" fill="hold" nodeType="withEffect">
                                  <p:stCondLst>
                                    <p:cond delay="3000"/>
                                  </p:stCondLst>
                                  <p:childTnLst>
                                    <p:set>
                                      <p:cBhvr>
                                        <p:cTn id="25" dur="1" fill="hold">
                                          <p:stCondLst>
                                            <p:cond delay="0"/>
                                          </p:stCondLst>
                                        </p:cTn>
                                        <p:tgtEl>
                                          <p:spTgt spid="69"/>
                                        </p:tgtEl>
                                        <p:attrNameLst>
                                          <p:attrName>style.visibility</p:attrName>
                                        </p:attrNameLst>
                                      </p:cBhvr>
                                      <p:to>
                                        <p:strVal val="visible"/>
                                      </p:to>
                                    </p:set>
                                    <p:animEffect transition="in" filter="wipe(up)">
                                      <p:cBhvr>
                                        <p:cTn id="26" dur="500"/>
                                        <p:tgtEl>
                                          <p:spTgt spid="69"/>
                                        </p:tgtEl>
                                      </p:cBhvr>
                                    </p:animEffect>
                                  </p:childTnLst>
                                </p:cTn>
                              </p:par>
                              <p:par>
                                <p:cTn id="27" presetID="22" presetClass="entr" presetSubtype="1" fill="hold" nodeType="withEffect">
                                  <p:stCondLst>
                                    <p:cond delay="3000"/>
                                  </p:stCondLst>
                                  <p:childTnLst>
                                    <p:set>
                                      <p:cBhvr>
                                        <p:cTn id="28" dur="1" fill="hold">
                                          <p:stCondLst>
                                            <p:cond delay="0"/>
                                          </p:stCondLst>
                                        </p:cTn>
                                        <p:tgtEl>
                                          <p:spTgt spid="70"/>
                                        </p:tgtEl>
                                        <p:attrNameLst>
                                          <p:attrName>style.visibility</p:attrName>
                                        </p:attrNameLst>
                                      </p:cBhvr>
                                      <p:to>
                                        <p:strVal val="visible"/>
                                      </p:to>
                                    </p:set>
                                    <p:animEffect transition="in" filter="wipe(up)">
                                      <p:cBhvr>
                                        <p:cTn id="29" dur="500"/>
                                        <p:tgtEl>
                                          <p:spTgt spid="70"/>
                                        </p:tgtEl>
                                      </p:cBhvr>
                                    </p:animEffect>
                                  </p:childTnLst>
                                </p:cTn>
                              </p:par>
                              <p:par>
                                <p:cTn id="30" presetID="22" presetClass="entr" presetSubtype="1" fill="hold" nodeType="withEffect">
                                  <p:stCondLst>
                                    <p:cond delay="3000"/>
                                  </p:stCondLst>
                                  <p:childTnLst>
                                    <p:set>
                                      <p:cBhvr>
                                        <p:cTn id="31" dur="1" fill="hold">
                                          <p:stCondLst>
                                            <p:cond delay="0"/>
                                          </p:stCondLst>
                                        </p:cTn>
                                        <p:tgtEl>
                                          <p:spTgt spid="72"/>
                                        </p:tgtEl>
                                        <p:attrNameLst>
                                          <p:attrName>style.visibility</p:attrName>
                                        </p:attrNameLst>
                                      </p:cBhvr>
                                      <p:to>
                                        <p:strVal val="visible"/>
                                      </p:to>
                                    </p:set>
                                    <p:animEffect transition="in" filter="wipe(up)">
                                      <p:cBhvr>
                                        <p:cTn id="32" dur="500"/>
                                        <p:tgtEl>
                                          <p:spTgt spid="72"/>
                                        </p:tgtEl>
                                      </p:cBhvr>
                                    </p:animEffect>
                                  </p:childTnLst>
                                </p:cTn>
                              </p:par>
                              <p:par>
                                <p:cTn id="33" presetID="22" presetClass="entr" presetSubtype="1" fill="hold" nodeType="withEffect">
                                  <p:stCondLst>
                                    <p:cond delay="3000"/>
                                  </p:stCondLst>
                                  <p:childTnLst>
                                    <p:set>
                                      <p:cBhvr>
                                        <p:cTn id="34" dur="1" fill="hold">
                                          <p:stCondLst>
                                            <p:cond delay="0"/>
                                          </p:stCondLst>
                                        </p:cTn>
                                        <p:tgtEl>
                                          <p:spTgt spid="71"/>
                                        </p:tgtEl>
                                        <p:attrNameLst>
                                          <p:attrName>style.visibility</p:attrName>
                                        </p:attrNameLst>
                                      </p:cBhvr>
                                      <p:to>
                                        <p:strVal val="visible"/>
                                      </p:to>
                                    </p:set>
                                    <p:animEffect transition="in" filter="wipe(up)">
                                      <p:cBhvr>
                                        <p:cTn id="35" dur="500"/>
                                        <p:tgtEl>
                                          <p:spTgt spid="71"/>
                                        </p:tgtEl>
                                      </p:cBhvr>
                                    </p:animEffect>
                                  </p:childTnLst>
                                </p:cTn>
                              </p:par>
                              <p:par>
                                <p:cTn id="36" presetID="22" presetClass="entr" presetSubtype="1" fill="hold" nodeType="withEffect">
                                  <p:stCondLst>
                                    <p:cond delay="3000"/>
                                  </p:stCondLst>
                                  <p:childTnLst>
                                    <p:set>
                                      <p:cBhvr>
                                        <p:cTn id="37" dur="1" fill="hold">
                                          <p:stCondLst>
                                            <p:cond delay="0"/>
                                          </p:stCondLst>
                                        </p:cTn>
                                        <p:tgtEl>
                                          <p:spTgt spid="85"/>
                                        </p:tgtEl>
                                        <p:attrNameLst>
                                          <p:attrName>style.visibility</p:attrName>
                                        </p:attrNameLst>
                                      </p:cBhvr>
                                      <p:to>
                                        <p:strVal val="visible"/>
                                      </p:to>
                                    </p:set>
                                    <p:animEffect transition="in" filter="wipe(up)">
                                      <p:cBhvr>
                                        <p:cTn id="38" dur="500"/>
                                        <p:tgtEl>
                                          <p:spTgt spid="85"/>
                                        </p:tgtEl>
                                      </p:cBhvr>
                                    </p:animEffect>
                                  </p:childTnLst>
                                </p:cTn>
                              </p:par>
                              <p:par>
                                <p:cTn id="39" presetID="22" presetClass="entr" presetSubtype="1" fill="hold" nodeType="withEffect">
                                  <p:stCondLst>
                                    <p:cond delay="3000"/>
                                  </p:stCondLst>
                                  <p:childTnLst>
                                    <p:set>
                                      <p:cBhvr>
                                        <p:cTn id="40" dur="1" fill="hold">
                                          <p:stCondLst>
                                            <p:cond delay="0"/>
                                          </p:stCondLst>
                                        </p:cTn>
                                        <p:tgtEl>
                                          <p:spTgt spid="83"/>
                                        </p:tgtEl>
                                        <p:attrNameLst>
                                          <p:attrName>style.visibility</p:attrName>
                                        </p:attrNameLst>
                                      </p:cBhvr>
                                      <p:to>
                                        <p:strVal val="visible"/>
                                      </p:to>
                                    </p:set>
                                    <p:animEffect transition="in" filter="wipe(up)">
                                      <p:cBhvr>
                                        <p:cTn id="4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7" grpId="0"/>
      <p:bldP spid="48" grpId="0"/>
      <p:bldP spid="56" grpId="0"/>
      <p:bldP spid="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EEC2-C1F2-499D-B350-4CA0A45E6636}"/>
              </a:ext>
            </a:extLst>
          </p:cNvPr>
          <p:cNvSpPr>
            <a:spLocks noGrp="1"/>
          </p:cNvSpPr>
          <p:nvPr>
            <p:ph type="title"/>
          </p:nvPr>
        </p:nvSpPr>
        <p:spPr/>
        <p:txBody>
          <a:bodyPr/>
          <a:lstStyle/>
          <a:p>
            <a:r>
              <a:rPr lang="en-US" dirty="0"/>
              <a:t>My co-speaker today	</a:t>
            </a:r>
          </a:p>
        </p:txBody>
      </p:sp>
      <p:sp>
        <p:nvSpPr>
          <p:cNvPr id="4" name="Rectangle 3">
            <a:extLst>
              <a:ext uri="{FF2B5EF4-FFF2-40B4-BE49-F238E27FC236}">
                <a16:creationId xmlns:a16="http://schemas.microsoft.com/office/drawing/2014/main" id="{5CA397B1-AA2D-4E6B-B06E-3AB1C0654C66}"/>
              </a:ext>
            </a:extLst>
          </p:cNvPr>
          <p:cNvSpPr/>
          <p:nvPr/>
        </p:nvSpPr>
        <p:spPr>
          <a:xfrm>
            <a:off x="513652" y="1557461"/>
            <a:ext cx="5477043" cy="2913746"/>
          </a:xfrm>
          <a:prstGeom prst="rect">
            <a:avLst/>
          </a:prstGeom>
        </p:spPr>
        <p:txBody>
          <a:bodyPr wrap="square">
            <a:spAutoFit/>
          </a:bodyPr>
          <a:lstStyle/>
          <a:p>
            <a:pPr marL="342834" indent="-342834">
              <a:lnSpc>
                <a:spcPct val="150000"/>
              </a:lnSpc>
              <a:spcAft>
                <a:spcPts val="600"/>
              </a:spcAft>
              <a:buFont typeface="Wingdings" panose="05000000000000000000" pitchFamily="2" charset="2"/>
              <a:buChar char="v"/>
            </a:pPr>
            <a:r>
              <a:rPr lang="en-IN" sz="1632" b="1"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Vijai Anand Ramalingam: </a:t>
            </a: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Modern Workplace Architect , SharePoint/Office 365 – Cognizant.</a:t>
            </a:r>
          </a:p>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Microsoft MVP/C# Corner MVP</a:t>
            </a:r>
          </a:p>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Blogger, Author and Speaker</a:t>
            </a:r>
          </a:p>
          <a:p>
            <a:pPr marL="342834" indent="-342834">
              <a:lnSpc>
                <a:spcPct val="150000"/>
              </a:lnSpc>
              <a:spcAft>
                <a:spcPts val="600"/>
              </a:spcAft>
              <a:buFont typeface="Wingdings" panose="05000000000000000000" pitchFamily="2" charset="2"/>
              <a:buChar char="v"/>
            </a:pPr>
            <a:r>
              <a:rPr lang="en-IN" sz="1632"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1200 blogs, 7 books, spoken on 4 SharePoint Saturday Events, Microsoft Ignite, Insider Dev Tour, C# Corner Webinars and Azure Vidyapeeth</a:t>
            </a:r>
          </a:p>
        </p:txBody>
      </p:sp>
      <p:pic>
        <p:nvPicPr>
          <p:cNvPr id="5" name="Picture 4">
            <a:extLst>
              <a:ext uri="{FF2B5EF4-FFF2-40B4-BE49-F238E27FC236}">
                <a16:creationId xmlns:a16="http://schemas.microsoft.com/office/drawing/2014/main" id="{F2876F98-78E5-4A5E-A2C8-8F6B924EF1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3965" y="1099254"/>
            <a:ext cx="4003625" cy="5572964"/>
          </a:xfrm>
          <a:prstGeom prst="rect">
            <a:avLst/>
          </a:prstGeom>
        </p:spPr>
      </p:pic>
    </p:spTree>
    <p:extLst>
      <p:ext uri="{BB962C8B-B14F-4D97-AF65-F5344CB8AC3E}">
        <p14:creationId xmlns:p14="http://schemas.microsoft.com/office/powerpoint/2010/main" val="104114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882" y="496"/>
            <a:ext cx="6674491" cy="6994028"/>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p:nvPr>
        </p:nvSpPr>
        <p:spPr>
          <a:xfrm>
            <a:off x="418610" y="466302"/>
            <a:ext cx="11420115" cy="502246"/>
          </a:xfrm>
        </p:spPr>
        <p:txBody>
          <a:bodyPr/>
          <a:lstStyle/>
          <a:p>
            <a:r>
              <a:rPr lang="en-US" sz="3264">
                <a:solidFill>
                  <a:schemeClr val="tx1"/>
                </a:solidFill>
              </a:rPr>
              <a:t>SharePoint Dev Roadmap</a:t>
            </a:r>
          </a:p>
        </p:txBody>
      </p:sp>
      <p:sp>
        <p:nvSpPr>
          <p:cNvPr id="3" name="Content Placeholder 2"/>
          <p:cNvSpPr>
            <a:spLocks noGrp="1"/>
          </p:cNvSpPr>
          <p:nvPr>
            <p:ph type="body" sz="quarter" idx="10"/>
          </p:nvPr>
        </p:nvSpPr>
        <p:spPr>
          <a:xfrm>
            <a:off x="418610" y="1211611"/>
            <a:ext cx="5538053" cy="5151111"/>
          </a:xfrm>
        </p:spPr>
        <p:txBody>
          <a:bodyPr vert="horz" wrap="square" lIns="146283" tIns="146283" rIns="146283" bIns="146283" rtlCol="0">
            <a:spAutoFit/>
          </a:bodyPr>
          <a:lstStyle/>
          <a:p>
            <a:pPr lvl="0">
              <a:lnSpc>
                <a:spcPct val="100000"/>
              </a:lnSpc>
              <a:spcBef>
                <a:spcPts val="384"/>
              </a:spcBef>
              <a:spcAft>
                <a:spcPts val="600"/>
              </a:spcAft>
            </a:pPr>
            <a:r>
              <a:rPr lang="en-US" sz="1600" b="1" dirty="0"/>
              <a:t>SharePoint Dev next steps – current plans</a:t>
            </a:r>
          </a:p>
          <a:p>
            <a:pPr marL="570865" lvl="2" indent="-342900">
              <a:spcAft>
                <a:spcPts val="600"/>
              </a:spcAft>
              <a:buFont typeface="Arial" panose="020B0604020202020204" pitchFamily="34" charset="0"/>
              <a:buChar char="•"/>
            </a:pPr>
            <a:r>
              <a:rPr lang="en-US" dirty="0"/>
              <a:t>Smaller, more rapid SharePoint Framework releases</a:t>
            </a:r>
            <a:endParaRPr lang="en-US" dirty="0">
              <a:cs typeface="Segoe UI"/>
            </a:endParaRPr>
          </a:p>
          <a:p>
            <a:pPr marL="570865" lvl="2" indent="-342900">
              <a:spcAft>
                <a:spcPts val="600"/>
              </a:spcAft>
              <a:buFont typeface="Arial" panose="020B0604020202020204" pitchFamily="34" charset="0"/>
              <a:buChar char="•"/>
            </a:pPr>
            <a:r>
              <a:rPr lang="en-US" dirty="0"/>
              <a:t>Teams Integration Improvements</a:t>
            </a:r>
            <a:endParaRPr lang="en-US" dirty="0">
              <a:cs typeface="Segoe UI"/>
            </a:endParaRPr>
          </a:p>
          <a:p>
            <a:pPr marL="570865" lvl="2" indent="-342900">
              <a:spcAft>
                <a:spcPts val="600"/>
              </a:spcAft>
              <a:buFont typeface="Arial" panose="020B0604020202020204" pitchFamily="34" charset="0"/>
              <a:buChar char="•"/>
            </a:pPr>
            <a:r>
              <a:rPr lang="en-US" dirty="0"/>
              <a:t>General availability of Library components</a:t>
            </a:r>
            <a:endParaRPr lang="en-US" dirty="0">
              <a:cs typeface="Segoe UI"/>
            </a:endParaRPr>
          </a:p>
          <a:p>
            <a:pPr marL="570865" lvl="2" indent="-342900">
              <a:spcAft>
                <a:spcPts val="600"/>
              </a:spcAft>
              <a:buFont typeface="Arial" panose="020B0604020202020204" pitchFamily="34" charset="0"/>
              <a:buChar char="•"/>
            </a:pPr>
            <a:r>
              <a:rPr lang="en-US" dirty="0"/>
              <a:t>Office add-ins with SharePoint Framework</a:t>
            </a:r>
            <a:endParaRPr lang="en-US" dirty="0">
              <a:cs typeface="Segoe UI"/>
            </a:endParaRPr>
          </a:p>
          <a:p>
            <a:pPr marL="570865" lvl="2" indent="-342900">
              <a:spcAft>
                <a:spcPts val="600"/>
              </a:spcAft>
              <a:buFont typeface="Arial" panose="020B0604020202020204" pitchFamily="34" charset="0"/>
              <a:buChar char="•"/>
            </a:pPr>
            <a:r>
              <a:rPr lang="en-US" dirty="0"/>
              <a:t>CSP – Content Security Policy</a:t>
            </a:r>
            <a:endParaRPr lang="en-US" dirty="0">
              <a:cs typeface="Segoe UI"/>
            </a:endParaRPr>
          </a:p>
          <a:p>
            <a:pPr marL="570865" lvl="2" indent="-342900">
              <a:spcAft>
                <a:spcPts val="600"/>
              </a:spcAft>
              <a:buFont typeface="Arial" panose="020B0604020202020204" pitchFamily="34" charset="0"/>
              <a:buChar char="•"/>
            </a:pPr>
            <a:r>
              <a:rPr lang="en-US" dirty="0"/>
              <a:t>CSOM .NET Standard</a:t>
            </a:r>
            <a:endParaRPr lang="en-US" dirty="0">
              <a:cs typeface="Segoe UI"/>
            </a:endParaRPr>
          </a:p>
          <a:p>
            <a:pPr marL="570865" lvl="2" indent="-342900">
              <a:spcAft>
                <a:spcPts val="600"/>
              </a:spcAft>
              <a:buFont typeface="Arial" panose="020B0604020202020204" pitchFamily="34" charset="0"/>
              <a:buChar char="•"/>
            </a:pPr>
            <a:r>
              <a:rPr lang="en-US" dirty="0"/>
              <a:t>Open-sourcing Yeoman generator</a:t>
            </a:r>
            <a:endParaRPr lang="en-US" dirty="0">
              <a:cs typeface="Segoe UI"/>
            </a:endParaRPr>
          </a:p>
          <a:p>
            <a:pPr marL="570865" lvl="2" indent="-342900">
              <a:spcAft>
                <a:spcPts val="600"/>
              </a:spcAft>
              <a:buFont typeface="Arial" panose="020B0604020202020204" pitchFamily="34" charset="0"/>
              <a:buChar char="•"/>
            </a:pPr>
            <a:r>
              <a:rPr lang="en-US" dirty="0"/>
              <a:t>and more…</a:t>
            </a:r>
            <a:endParaRPr lang="en-US" dirty="0">
              <a:cs typeface="Segoe UI"/>
            </a:endParaRPr>
          </a:p>
          <a:p>
            <a:pPr lvl="1">
              <a:spcAft>
                <a:spcPts val="600"/>
              </a:spcAft>
            </a:pPr>
            <a:endParaRPr lang="en-US" dirty="0"/>
          </a:p>
          <a:p>
            <a:pPr>
              <a:lnSpc>
                <a:spcPct val="100000"/>
              </a:lnSpc>
              <a:spcBef>
                <a:spcPts val="384"/>
              </a:spcBef>
              <a:spcAft>
                <a:spcPts val="600"/>
              </a:spcAft>
            </a:pPr>
            <a:r>
              <a:rPr lang="en-US" sz="1600" b="1" dirty="0"/>
              <a:t>Top of mind</a:t>
            </a:r>
          </a:p>
          <a:p>
            <a:pPr marL="570865" lvl="2" indent="-342900">
              <a:spcAft>
                <a:spcPts val="600"/>
              </a:spcAft>
              <a:buFont typeface="Arial" panose="020B0604020202020204" pitchFamily="34" charset="0"/>
              <a:buChar char="•"/>
            </a:pPr>
            <a:r>
              <a:rPr lang="en-US" dirty="0"/>
              <a:t>Additional content extensions for modern pages</a:t>
            </a:r>
            <a:endParaRPr lang="en-US" dirty="0">
              <a:cs typeface="Segoe UI"/>
            </a:endParaRPr>
          </a:p>
          <a:p>
            <a:pPr marL="570865" lvl="2" indent="-342900">
              <a:spcAft>
                <a:spcPts val="600"/>
              </a:spcAft>
              <a:buFont typeface="Arial" panose="020B0604020202020204" pitchFamily="34" charset="0"/>
              <a:buChar char="•"/>
            </a:pPr>
            <a:r>
              <a:rPr lang="en-US" dirty="0"/>
              <a:t>Fluid Framework </a:t>
            </a:r>
            <a:endParaRPr lang="en-US" dirty="0">
              <a:cs typeface="Segoe UI"/>
            </a:endParaRPr>
          </a:p>
          <a:p>
            <a:pPr marL="570865" lvl="2" indent="-342900">
              <a:spcAft>
                <a:spcPts val="600"/>
              </a:spcAft>
              <a:buFont typeface="Arial" panose="020B0604020202020204" pitchFamily="34" charset="0"/>
              <a:buChar char="•"/>
            </a:pPr>
            <a:r>
              <a:rPr lang="en-US" dirty="0"/>
              <a:t>Throttling updates – Guidance</a:t>
            </a:r>
            <a:endParaRPr lang="en-US" dirty="0">
              <a:cs typeface="Segoe UI"/>
            </a:endParaRPr>
          </a:p>
          <a:p>
            <a:pPr marL="570865" lvl="2" indent="-342900">
              <a:spcAft>
                <a:spcPts val="600"/>
              </a:spcAft>
              <a:buFont typeface="Arial" panose="020B0604020202020204" pitchFamily="34" charset="0"/>
              <a:buChar char="•"/>
            </a:pPr>
            <a:r>
              <a:rPr lang="en-US" dirty="0"/>
              <a:t>Developer tools improvements in SPFx</a:t>
            </a:r>
            <a:endParaRPr lang="en-US" dirty="0">
              <a:cs typeface="Segoe UI"/>
            </a:endParaRPr>
          </a:p>
          <a:p>
            <a:pPr marL="570865" lvl="2" indent="-342900">
              <a:spcAft>
                <a:spcPts val="600"/>
              </a:spcAft>
              <a:buFont typeface="Arial" panose="020B0604020202020204" pitchFamily="34" charset="0"/>
              <a:buChar char="•"/>
            </a:pPr>
            <a:r>
              <a:rPr lang="en-US" dirty="0"/>
              <a:t>Store story for SPFx solutions</a:t>
            </a:r>
            <a:endParaRPr lang="en-US" dirty="0">
              <a:cs typeface="Segoe UI"/>
            </a:endParaRPr>
          </a:p>
        </p:txBody>
      </p:sp>
      <p:pic>
        <p:nvPicPr>
          <p:cNvPr id="11" name="Picture 10" descr="Country R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584" y="2846958"/>
            <a:ext cx="6059444" cy="4227063"/>
          </a:xfrm>
          <a:prstGeom prst="rect">
            <a:avLst/>
          </a:prstGeom>
        </p:spPr>
      </p:pic>
      <p:pic>
        <p:nvPicPr>
          <p:cNvPr id="6" name="Picture 5" descr="A close up of a logo&#10;&#10;Description automatically generated">
            <a:extLst>
              <a:ext uri="{FF2B5EF4-FFF2-40B4-BE49-F238E27FC236}">
                <a16:creationId xmlns:a16="http://schemas.microsoft.com/office/drawing/2014/main" id="{524E88FB-16CB-463D-A25D-1E3FD7FE5159}"/>
              </a:ext>
            </a:extLst>
          </p:cNvPr>
          <p:cNvPicPr>
            <a:picLocks noChangeAspect="1"/>
          </p:cNvPicPr>
          <p:nvPr/>
        </p:nvPicPr>
        <p:blipFill rotWithShape="1">
          <a:blip r:embed="rId4"/>
          <a:srcRect l="28276" t="22910" r="30433" b="20656"/>
          <a:stretch/>
        </p:blipFill>
        <p:spPr>
          <a:xfrm>
            <a:off x="9995667" y="5129272"/>
            <a:ext cx="1215928" cy="1661895"/>
          </a:xfrm>
          <a:prstGeom prst="rect">
            <a:avLst/>
          </a:prstGeom>
        </p:spPr>
      </p:pic>
      <p:sp>
        <p:nvSpPr>
          <p:cNvPr id="4" name="Rectangle 3">
            <a:extLst>
              <a:ext uri="{FF2B5EF4-FFF2-40B4-BE49-F238E27FC236}">
                <a16:creationId xmlns:a16="http://schemas.microsoft.com/office/drawing/2014/main" id="{824D7351-7575-4C14-8D62-0D4C52EE3E93}"/>
              </a:ext>
            </a:extLst>
          </p:cNvPr>
          <p:cNvSpPr/>
          <p:nvPr/>
        </p:nvSpPr>
        <p:spPr>
          <a:xfrm rot="445813">
            <a:off x="9968029" y="208868"/>
            <a:ext cx="2417459" cy="369332"/>
          </a:xfrm>
          <a:prstGeom prst="rect">
            <a:avLst/>
          </a:prstGeom>
          <a:solidFill>
            <a:schemeClr val="accent1"/>
          </a:solidFill>
        </p:spPr>
        <p:txBody>
          <a:bodyPr wrap="square">
            <a:spAutoFit/>
          </a:bodyPr>
          <a:lstStyle/>
          <a:p>
            <a:pPr algn="ctr">
              <a:spcBef>
                <a:spcPts val="384"/>
              </a:spcBef>
            </a:pPr>
            <a:r>
              <a:rPr lang="en-US" sz="1800" b="1" dirty="0">
                <a:solidFill>
                  <a:schemeClr val="bg1"/>
                </a:solidFill>
              </a:rPr>
              <a:t>subject to change</a:t>
            </a:r>
          </a:p>
        </p:txBody>
      </p:sp>
      <p:pic>
        <p:nvPicPr>
          <p:cNvPr id="7" name="Picture 6">
            <a:extLst>
              <a:ext uri="{FF2B5EF4-FFF2-40B4-BE49-F238E27FC236}">
                <a16:creationId xmlns:a16="http://schemas.microsoft.com/office/drawing/2014/main" id="{7EE57A97-CA46-4184-A189-E1FC1BF5E3CC}"/>
              </a:ext>
            </a:extLst>
          </p:cNvPr>
          <p:cNvPicPr>
            <a:picLocks noChangeAspect="1"/>
          </p:cNvPicPr>
          <p:nvPr/>
        </p:nvPicPr>
        <p:blipFill>
          <a:blip r:embed="rId5"/>
          <a:stretch>
            <a:fillRect/>
          </a:stretch>
        </p:blipFill>
        <p:spPr>
          <a:xfrm>
            <a:off x="9294710" y="2206048"/>
            <a:ext cx="1325713" cy="1231020"/>
          </a:xfrm>
          <a:prstGeom prst="rect">
            <a:avLst/>
          </a:prstGeom>
        </p:spPr>
      </p:pic>
    </p:spTree>
    <p:extLst>
      <p:ext uri="{BB962C8B-B14F-4D97-AF65-F5344CB8AC3E}">
        <p14:creationId xmlns:p14="http://schemas.microsoft.com/office/powerpoint/2010/main" val="128640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EC05B1C-E72F-449D-9C56-24DCD116C851}"/>
              </a:ext>
            </a:extLst>
          </p:cNvPr>
          <p:cNvGrpSpPr/>
          <p:nvPr/>
        </p:nvGrpSpPr>
        <p:grpSpPr>
          <a:xfrm>
            <a:off x="358467" y="2145319"/>
            <a:ext cx="4687836" cy="1292662"/>
            <a:chOff x="415617" y="2780233"/>
            <a:chExt cx="4687836" cy="1292662"/>
          </a:xfrm>
        </p:grpSpPr>
        <p:sp>
          <p:nvSpPr>
            <p:cNvPr id="2" name="TextBox 1"/>
            <p:cNvSpPr txBox="1"/>
            <p:nvPr/>
          </p:nvSpPr>
          <p:spPr>
            <a:xfrm>
              <a:off x="415617" y="2780233"/>
              <a:ext cx="4687836" cy="1292662"/>
            </a:xfrm>
            <a:prstGeom prst="rect">
              <a:avLst/>
            </a:prstGeom>
            <a:noFill/>
          </p:spPr>
          <p:txBody>
            <a:bodyPr wrap="square" lIns="182880" tIns="146304" rIns="182880" bIns="146304" rtlCol="0">
              <a:spAutoFit/>
            </a:bodyPr>
            <a:lstStyle/>
            <a:p>
              <a:pPr algn="ctr">
                <a:lnSpc>
                  <a:spcPct val="90000"/>
                </a:lnSpc>
                <a:spcAft>
                  <a:spcPts val="600"/>
                </a:spcAft>
              </a:pPr>
              <a:r>
                <a:rPr lang="en-US" sz="7200">
                  <a:gradFill>
                    <a:gsLst>
                      <a:gs pos="2917">
                        <a:schemeClr val="tx1"/>
                      </a:gs>
                      <a:gs pos="30000">
                        <a:schemeClr val="tx1"/>
                      </a:gs>
                    </a:gsLst>
                    <a:lin ang="5400000" scaled="0"/>
                  </a:gradFill>
                </a:rPr>
                <a:t>Learn</a:t>
              </a:r>
              <a:endParaRPr lang="fi-FI" sz="7200" err="1">
                <a:gradFill>
                  <a:gsLst>
                    <a:gs pos="2917">
                      <a:schemeClr val="tx1"/>
                    </a:gs>
                    <a:gs pos="30000">
                      <a:schemeClr val="tx1"/>
                    </a:gs>
                  </a:gsLst>
                  <a:lin ang="5400000" scaled="0"/>
                </a:gradFill>
              </a:endParaRPr>
            </a:p>
          </p:txBody>
        </p:sp>
        <p:cxnSp>
          <p:nvCxnSpPr>
            <p:cNvPr id="3" name="Straight Connector 2">
              <a:extLst>
                <a:ext uri="{FF2B5EF4-FFF2-40B4-BE49-F238E27FC236}">
                  <a16:creationId xmlns:a16="http://schemas.microsoft.com/office/drawing/2014/main" id="{4BE86DCF-9801-4C60-A26D-501E9C4CEEE0}"/>
                </a:ext>
              </a:extLst>
            </p:cNvPr>
            <p:cNvCxnSpPr>
              <a:cxnSpLocks/>
            </p:cNvCxnSpPr>
            <p:nvPr/>
          </p:nvCxnSpPr>
          <p:spPr>
            <a:xfrm>
              <a:off x="1083493" y="2780233"/>
              <a:ext cx="0" cy="1191692"/>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6570630-E77E-4962-8753-B3260C564F59}"/>
              </a:ext>
            </a:extLst>
          </p:cNvPr>
          <p:cNvGrpSpPr/>
          <p:nvPr/>
        </p:nvGrpSpPr>
        <p:grpSpPr>
          <a:xfrm>
            <a:off x="4024978" y="2145319"/>
            <a:ext cx="4687836" cy="1292662"/>
            <a:chOff x="3796992" y="2780233"/>
            <a:chExt cx="4687836" cy="1292662"/>
          </a:xfrm>
        </p:grpSpPr>
        <p:sp>
          <p:nvSpPr>
            <p:cNvPr id="14" name="TextBox 13">
              <a:extLst>
                <a:ext uri="{FF2B5EF4-FFF2-40B4-BE49-F238E27FC236}">
                  <a16:creationId xmlns:a16="http://schemas.microsoft.com/office/drawing/2014/main" id="{19754FC5-82D1-42A9-BD29-5B101CAB2EBC}"/>
                </a:ext>
              </a:extLst>
            </p:cNvPr>
            <p:cNvSpPr txBox="1"/>
            <p:nvPr/>
          </p:nvSpPr>
          <p:spPr>
            <a:xfrm>
              <a:off x="3796992" y="2780233"/>
              <a:ext cx="4687836" cy="1292662"/>
            </a:xfrm>
            <a:prstGeom prst="rect">
              <a:avLst/>
            </a:prstGeom>
            <a:noFill/>
          </p:spPr>
          <p:txBody>
            <a:bodyPr wrap="square" lIns="182880" tIns="146304" rIns="182880" bIns="146304" rtlCol="0">
              <a:spAutoFit/>
            </a:bodyPr>
            <a:lstStyle/>
            <a:p>
              <a:pPr algn="ctr">
                <a:lnSpc>
                  <a:spcPct val="90000"/>
                </a:lnSpc>
                <a:spcAft>
                  <a:spcPts val="600"/>
                </a:spcAft>
              </a:pPr>
              <a:r>
                <a:rPr lang="en-US" sz="7200">
                  <a:gradFill>
                    <a:gsLst>
                      <a:gs pos="2917">
                        <a:schemeClr val="tx1"/>
                      </a:gs>
                      <a:gs pos="30000">
                        <a:schemeClr val="tx1"/>
                      </a:gs>
                    </a:gsLst>
                    <a:lin ang="5400000" scaled="0"/>
                  </a:gradFill>
                </a:rPr>
                <a:t>Reuse</a:t>
              </a:r>
              <a:endParaRPr lang="fi-FI" sz="7200" err="1">
                <a:gradFill>
                  <a:gsLst>
                    <a:gs pos="2917">
                      <a:schemeClr val="tx1"/>
                    </a:gs>
                    <a:gs pos="30000">
                      <a:schemeClr val="tx1"/>
                    </a:gs>
                  </a:gsLst>
                  <a:lin ang="5400000" scaled="0"/>
                </a:gradFill>
              </a:endParaRPr>
            </a:p>
          </p:txBody>
        </p:sp>
        <p:cxnSp>
          <p:nvCxnSpPr>
            <p:cNvPr id="15" name="Straight Connector 14">
              <a:extLst>
                <a:ext uri="{FF2B5EF4-FFF2-40B4-BE49-F238E27FC236}">
                  <a16:creationId xmlns:a16="http://schemas.microsoft.com/office/drawing/2014/main" id="{E87A2B9F-BC25-4E9A-8F7C-E8F69CC07EFF}"/>
                </a:ext>
              </a:extLst>
            </p:cNvPr>
            <p:cNvCxnSpPr>
              <a:cxnSpLocks/>
            </p:cNvCxnSpPr>
            <p:nvPr/>
          </p:nvCxnSpPr>
          <p:spPr>
            <a:xfrm>
              <a:off x="4464868" y="2780233"/>
              <a:ext cx="0" cy="1191692"/>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4145A8C-438A-4D6F-8CD1-A6C576F07FD1}"/>
              </a:ext>
            </a:extLst>
          </p:cNvPr>
          <p:cNvGrpSpPr/>
          <p:nvPr/>
        </p:nvGrpSpPr>
        <p:grpSpPr>
          <a:xfrm>
            <a:off x="7691489" y="2145319"/>
            <a:ext cx="4687836" cy="1292662"/>
            <a:chOff x="7748639" y="2780233"/>
            <a:chExt cx="4687836" cy="1292662"/>
          </a:xfrm>
        </p:grpSpPr>
        <p:sp>
          <p:nvSpPr>
            <p:cNvPr id="16" name="TextBox 15">
              <a:extLst>
                <a:ext uri="{FF2B5EF4-FFF2-40B4-BE49-F238E27FC236}">
                  <a16:creationId xmlns:a16="http://schemas.microsoft.com/office/drawing/2014/main" id="{96BCF3FC-3D0D-4DC9-BD86-57BC928B5681}"/>
                </a:ext>
              </a:extLst>
            </p:cNvPr>
            <p:cNvSpPr txBox="1"/>
            <p:nvPr/>
          </p:nvSpPr>
          <p:spPr>
            <a:xfrm>
              <a:off x="7748639" y="2780233"/>
              <a:ext cx="4687836" cy="1292662"/>
            </a:xfrm>
            <a:prstGeom prst="rect">
              <a:avLst/>
            </a:prstGeom>
            <a:noFill/>
          </p:spPr>
          <p:txBody>
            <a:bodyPr wrap="square" lIns="182880" tIns="146304" rIns="182880" bIns="146304" rtlCol="0">
              <a:spAutoFit/>
            </a:bodyPr>
            <a:lstStyle/>
            <a:p>
              <a:pPr algn="ctr">
                <a:lnSpc>
                  <a:spcPct val="90000"/>
                </a:lnSpc>
                <a:spcAft>
                  <a:spcPts val="600"/>
                </a:spcAft>
              </a:pPr>
              <a:r>
                <a:rPr lang="en-US" sz="7200">
                  <a:gradFill>
                    <a:gsLst>
                      <a:gs pos="2917">
                        <a:schemeClr val="tx1"/>
                      </a:gs>
                      <a:gs pos="30000">
                        <a:schemeClr val="tx1"/>
                      </a:gs>
                    </a:gsLst>
                    <a:lin ang="5400000" scaled="0"/>
                  </a:gradFill>
                </a:rPr>
                <a:t>Share</a:t>
              </a:r>
              <a:endParaRPr lang="fi-FI" sz="7200" err="1">
                <a:gradFill>
                  <a:gsLst>
                    <a:gs pos="2917">
                      <a:schemeClr val="tx1"/>
                    </a:gs>
                    <a:gs pos="30000">
                      <a:schemeClr val="tx1"/>
                    </a:gs>
                  </a:gsLst>
                  <a:lin ang="5400000" scaled="0"/>
                </a:gradFill>
              </a:endParaRPr>
            </a:p>
          </p:txBody>
        </p:sp>
        <p:cxnSp>
          <p:nvCxnSpPr>
            <p:cNvPr id="17" name="Straight Connector 16">
              <a:extLst>
                <a:ext uri="{FF2B5EF4-FFF2-40B4-BE49-F238E27FC236}">
                  <a16:creationId xmlns:a16="http://schemas.microsoft.com/office/drawing/2014/main" id="{3E383EFA-654B-4CE5-A8D7-8FF6735D27DE}"/>
                </a:ext>
              </a:extLst>
            </p:cNvPr>
            <p:cNvCxnSpPr>
              <a:cxnSpLocks/>
            </p:cNvCxnSpPr>
            <p:nvPr/>
          </p:nvCxnSpPr>
          <p:spPr>
            <a:xfrm>
              <a:off x="8416515" y="2780233"/>
              <a:ext cx="0" cy="1191692"/>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6DE4C443-67A9-4A57-88F2-6D2822C8D96C}"/>
              </a:ext>
            </a:extLst>
          </p:cNvPr>
          <p:cNvSpPr txBox="1"/>
          <p:nvPr/>
        </p:nvSpPr>
        <p:spPr>
          <a:xfrm>
            <a:off x="4804068" y="4060911"/>
            <a:ext cx="2828338"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aka.ms/</a:t>
            </a:r>
            <a:r>
              <a:rPr lang="en-US" sz="3200" dirty="0" err="1">
                <a:gradFill>
                  <a:gsLst>
                    <a:gs pos="2917">
                      <a:schemeClr val="tx1"/>
                    </a:gs>
                    <a:gs pos="30000">
                      <a:schemeClr val="tx1"/>
                    </a:gs>
                  </a:gsLst>
                  <a:lin ang="5400000" scaled="0"/>
                </a:gradFill>
              </a:rPr>
              <a:t>sppnp</a:t>
            </a:r>
            <a:endParaRPr lang="en-US" sz="3200" dirty="0">
              <a:gradFill>
                <a:gsLst>
                  <a:gs pos="2917">
                    <a:schemeClr val="tx1"/>
                  </a:gs>
                  <a:gs pos="30000">
                    <a:schemeClr val="tx1"/>
                  </a:gs>
                </a:gsLst>
                <a:lin ang="5400000" scaled="0"/>
              </a:gradFill>
            </a:endParaRPr>
          </a:p>
        </p:txBody>
      </p:sp>
      <p:pic>
        <p:nvPicPr>
          <p:cNvPr id="12" name="Picture 11" descr="A close up of a logo&#10;&#10;Description automatically generated">
            <a:extLst>
              <a:ext uri="{FF2B5EF4-FFF2-40B4-BE49-F238E27FC236}">
                <a16:creationId xmlns:a16="http://schemas.microsoft.com/office/drawing/2014/main" id="{6A2664B1-89FF-416B-9682-898DADD75052}"/>
              </a:ext>
            </a:extLst>
          </p:cNvPr>
          <p:cNvPicPr>
            <a:picLocks noChangeAspect="1"/>
          </p:cNvPicPr>
          <p:nvPr/>
        </p:nvPicPr>
        <p:blipFill rotWithShape="1">
          <a:blip r:embed="rId3"/>
          <a:srcRect l="27947" t="23000" r="26007" b="17195"/>
          <a:stretch/>
        </p:blipFill>
        <p:spPr>
          <a:xfrm>
            <a:off x="10575214" y="4729146"/>
            <a:ext cx="1744212" cy="2265379"/>
          </a:xfrm>
          <a:prstGeom prst="rect">
            <a:avLst/>
          </a:prstGeom>
        </p:spPr>
      </p:pic>
    </p:spTree>
    <p:extLst>
      <p:ext uri="{BB962C8B-B14F-4D97-AF65-F5344CB8AC3E}">
        <p14:creationId xmlns:p14="http://schemas.microsoft.com/office/powerpoint/2010/main" val="1418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E6C9E0F0-9A7B-4CD4-8873-B0F06C65299B}"/>
              </a:ext>
            </a:extLst>
          </p:cNvPr>
          <p:cNvSpPr/>
          <p:nvPr/>
        </p:nvSpPr>
        <p:spPr bwMode="auto">
          <a:xfrm>
            <a:off x="1764" y="1542189"/>
            <a:ext cx="12432948" cy="10995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Arrow: Pentagon 1">
            <a:extLst>
              <a:ext uri="{FF2B5EF4-FFF2-40B4-BE49-F238E27FC236}">
                <a16:creationId xmlns:a16="http://schemas.microsoft.com/office/drawing/2014/main" id="{B76A79A0-432A-48ED-9EEB-9F2A3507CA00}"/>
              </a:ext>
            </a:extLst>
          </p:cNvPr>
          <p:cNvSpPr/>
          <p:nvPr/>
        </p:nvSpPr>
        <p:spPr bwMode="auto">
          <a:xfrm rot="5400000">
            <a:off x="5403357" y="-5401101"/>
            <a:ext cx="1629753" cy="12432949"/>
          </a:xfrm>
          <a:custGeom>
            <a:avLst/>
            <a:gdLst>
              <a:gd name="connsiteX0" fmla="*/ 0 w 1702643"/>
              <a:gd name="connsiteY0" fmla="*/ 0 h 12434712"/>
              <a:gd name="connsiteX1" fmla="*/ 1213644 w 1702643"/>
              <a:gd name="connsiteY1" fmla="*/ 0 h 12434712"/>
              <a:gd name="connsiteX2" fmla="*/ 1702643 w 1702643"/>
              <a:gd name="connsiteY2" fmla="*/ 6217356 h 12434712"/>
              <a:gd name="connsiteX3" fmla="*/ 1213644 w 1702643"/>
              <a:gd name="connsiteY3" fmla="*/ 12434712 h 12434712"/>
              <a:gd name="connsiteX4" fmla="*/ 0 w 1702643"/>
              <a:gd name="connsiteY4" fmla="*/ 12434712 h 12434712"/>
              <a:gd name="connsiteX5" fmla="*/ 0 w 1702643"/>
              <a:gd name="connsiteY5" fmla="*/ 0 h 12434712"/>
              <a:gd name="connsiteX0" fmla="*/ 0 w 1213644"/>
              <a:gd name="connsiteY0" fmla="*/ 0 h 12434712"/>
              <a:gd name="connsiteX1" fmla="*/ 1213644 w 1213644"/>
              <a:gd name="connsiteY1" fmla="*/ 0 h 12434712"/>
              <a:gd name="connsiteX2" fmla="*/ 1213644 w 1213644"/>
              <a:gd name="connsiteY2" fmla="*/ 12434712 h 12434712"/>
              <a:gd name="connsiteX3" fmla="*/ 0 w 1213644"/>
              <a:gd name="connsiteY3" fmla="*/ 12434712 h 12434712"/>
              <a:gd name="connsiteX4" fmla="*/ 0 w 1213644"/>
              <a:gd name="connsiteY4" fmla="*/ 0 h 12434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644" h="12434712">
                <a:moveTo>
                  <a:pt x="0" y="0"/>
                </a:moveTo>
                <a:lnTo>
                  <a:pt x="1213644" y="0"/>
                </a:lnTo>
                <a:lnTo>
                  <a:pt x="1213644" y="12434712"/>
                </a:lnTo>
                <a:lnTo>
                  <a:pt x="0" y="12434712"/>
                </a:lnTo>
                <a:lnTo>
                  <a:pt x="0" y="0"/>
                </a:lnTo>
                <a:close/>
              </a:path>
            </a:pathLst>
          </a:custGeom>
          <a:solidFill>
            <a:srgbClr val="FFFFFF"/>
          </a:solidFill>
          <a:ln w="10795" cap="flat" cmpd="sng" algn="ctr">
            <a:noFill/>
            <a:prstDash val="solid"/>
          </a:ln>
          <a:effectLst/>
        </p:spPr>
        <p:txBody>
          <a:bodyPr rot="0" spcFirstLastPara="0" vertOverflow="overflow" horzOverflow="overflow" vert="horz" wrap="square" lIns="0" tIns="47558" rIns="0" bIns="47558"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040" kern="0">
              <a:gradFill>
                <a:gsLst>
                  <a:gs pos="0">
                    <a:srgbClr val="FFFFFF"/>
                  </a:gs>
                  <a:gs pos="100000">
                    <a:srgbClr val="FFFFFF"/>
                  </a:gs>
                </a:gsLst>
                <a:lin ang="5400000" scaled="0"/>
              </a:gradFill>
              <a:latin typeface="Segoe UI Semilight"/>
            </a:endParaRPr>
          </a:p>
        </p:txBody>
      </p:sp>
      <p:sp>
        <p:nvSpPr>
          <p:cNvPr id="10" name="Rectangle 9">
            <a:extLst>
              <a:ext uri="{FF2B5EF4-FFF2-40B4-BE49-F238E27FC236}">
                <a16:creationId xmlns:a16="http://schemas.microsoft.com/office/drawing/2014/main" id="{9BAA3B18-C804-4073-B81F-CD2921087189}"/>
              </a:ext>
            </a:extLst>
          </p:cNvPr>
          <p:cNvSpPr/>
          <p:nvPr/>
        </p:nvSpPr>
        <p:spPr>
          <a:xfrm>
            <a:off x="3197934" y="1781533"/>
            <a:ext cx="6040612" cy="718679"/>
          </a:xfrm>
          <a:prstGeom prst="rect">
            <a:avLst/>
          </a:prstGeom>
        </p:spPr>
        <p:txBody>
          <a:bodyPr wrap="square" anchor="ctr">
            <a:noAutofit/>
          </a:bodyPr>
          <a:lstStyle/>
          <a:p>
            <a:pPr algn="ctr" defTabSz="932037">
              <a:lnSpc>
                <a:spcPct val="90000"/>
              </a:lnSpc>
            </a:pPr>
            <a:r>
              <a:rPr lang="en-US" sz="3672" kern="0" spc="-30">
                <a:gradFill>
                  <a:gsLst>
                    <a:gs pos="97872">
                      <a:schemeClr val="bg1"/>
                    </a:gs>
                    <a:gs pos="76000">
                      <a:schemeClr val="bg1"/>
                    </a:gs>
                  </a:gsLst>
                </a:gradFill>
                <a:latin typeface="Segoe UI Semibold" panose="020B0702040204020203" pitchFamily="34" charset="0"/>
                <a:cs typeface="Segoe UI Semibold" panose="020B0702040204020203" pitchFamily="34" charset="0"/>
              </a:rPr>
              <a:t>Getting started</a:t>
            </a:r>
          </a:p>
        </p:txBody>
      </p:sp>
      <p:grpSp>
        <p:nvGrpSpPr>
          <p:cNvPr id="79" name="Group 78">
            <a:extLst>
              <a:ext uri="{FF2B5EF4-FFF2-40B4-BE49-F238E27FC236}">
                <a16:creationId xmlns:a16="http://schemas.microsoft.com/office/drawing/2014/main" id="{34461639-FDB9-4382-A70D-2B41F74B9F38}"/>
              </a:ext>
            </a:extLst>
          </p:cNvPr>
          <p:cNvGrpSpPr/>
          <p:nvPr/>
        </p:nvGrpSpPr>
        <p:grpSpPr>
          <a:xfrm>
            <a:off x="1313639" y="3541865"/>
            <a:ext cx="3031095" cy="1673274"/>
            <a:chOff x="378163" y="3165170"/>
            <a:chExt cx="2972353" cy="1640845"/>
          </a:xfrm>
        </p:grpSpPr>
        <p:sp>
          <p:nvSpPr>
            <p:cNvPr id="3" name="TextBox 2">
              <a:extLst>
                <a:ext uri="{FF2B5EF4-FFF2-40B4-BE49-F238E27FC236}">
                  <a16:creationId xmlns:a16="http://schemas.microsoft.com/office/drawing/2014/main" id="{13DBE216-F58B-4FDF-A30E-ECF7AA07B758}"/>
                </a:ext>
              </a:extLst>
            </p:cNvPr>
            <p:cNvSpPr txBox="1"/>
            <p:nvPr/>
          </p:nvSpPr>
          <p:spPr>
            <a:xfrm>
              <a:off x="378163" y="3165170"/>
              <a:ext cx="226056" cy="470965"/>
            </a:xfrm>
            <a:prstGeom prst="rect">
              <a:avLst/>
            </a:prstGeom>
            <a:noFill/>
          </p:spPr>
          <p:txBody>
            <a:bodyPr wrap="none" lIns="0" tIns="0" rIns="0" bIns="0" rtlCol="0">
              <a:spAutoFit/>
            </a:bodyPr>
            <a:lstStyle/>
            <a:p>
              <a:pPr algn="l"/>
              <a:r>
                <a:rPr lang="en-US" sz="3060" b="1">
                  <a:gradFill>
                    <a:gsLst>
                      <a:gs pos="2917">
                        <a:schemeClr val="tx1"/>
                      </a:gs>
                      <a:gs pos="30000">
                        <a:schemeClr val="tx1"/>
                      </a:gs>
                    </a:gsLst>
                    <a:lin ang="5400000" scaled="0"/>
                  </a:gradFill>
                </a:rPr>
                <a:t>1</a:t>
              </a:r>
            </a:p>
          </p:txBody>
        </p:sp>
        <p:sp>
          <p:nvSpPr>
            <p:cNvPr id="73" name="Rectangle 72">
              <a:extLst>
                <a:ext uri="{FF2B5EF4-FFF2-40B4-BE49-F238E27FC236}">
                  <a16:creationId xmlns:a16="http://schemas.microsoft.com/office/drawing/2014/main" id="{15A3F9A0-3621-4AD8-A64E-28D2BFAB8E1D}"/>
                </a:ext>
              </a:extLst>
            </p:cNvPr>
            <p:cNvSpPr/>
            <p:nvPr/>
          </p:nvSpPr>
          <p:spPr>
            <a:xfrm>
              <a:off x="385214" y="3628949"/>
              <a:ext cx="2965302" cy="1177066"/>
            </a:xfrm>
            <a:prstGeom prst="rect">
              <a:avLst/>
            </a:prstGeom>
          </p:spPr>
          <p:txBody>
            <a:bodyPr wrap="square">
              <a:spAutoFit/>
            </a:bodyPr>
            <a:lstStyle/>
            <a:p>
              <a:r>
                <a:rPr lang="en-US" sz="2400" dirty="0">
                  <a:latin typeface="Segoe UI" panose="020B0502040204020203" pitchFamily="34" charset="0"/>
                  <a:cs typeface="Segoe UI" panose="020B0502040204020203" pitchFamily="34" charset="0"/>
                </a:rPr>
                <a:t>Build SharePoint Framework extensibility </a:t>
              </a:r>
            </a:p>
          </p:txBody>
        </p:sp>
      </p:grpSp>
      <p:grpSp>
        <p:nvGrpSpPr>
          <p:cNvPr id="80" name="Group 79">
            <a:extLst>
              <a:ext uri="{FF2B5EF4-FFF2-40B4-BE49-F238E27FC236}">
                <a16:creationId xmlns:a16="http://schemas.microsoft.com/office/drawing/2014/main" id="{3E78D0E9-36C8-48B6-8198-934DA0BAE080}"/>
              </a:ext>
            </a:extLst>
          </p:cNvPr>
          <p:cNvGrpSpPr/>
          <p:nvPr/>
        </p:nvGrpSpPr>
        <p:grpSpPr>
          <a:xfrm>
            <a:off x="5209948" y="3541857"/>
            <a:ext cx="2865559" cy="1673273"/>
            <a:chOff x="4131674" y="3165170"/>
            <a:chExt cx="2703205" cy="1640849"/>
          </a:xfrm>
        </p:grpSpPr>
        <p:sp>
          <p:nvSpPr>
            <p:cNvPr id="47" name="TextBox 46">
              <a:extLst>
                <a:ext uri="{FF2B5EF4-FFF2-40B4-BE49-F238E27FC236}">
                  <a16:creationId xmlns:a16="http://schemas.microsoft.com/office/drawing/2014/main" id="{2D6A812C-FD00-4536-B96B-B9038779D5DD}"/>
                </a:ext>
              </a:extLst>
            </p:cNvPr>
            <p:cNvSpPr txBox="1"/>
            <p:nvPr/>
          </p:nvSpPr>
          <p:spPr>
            <a:xfrm>
              <a:off x="4239798" y="3165170"/>
              <a:ext cx="217463" cy="470966"/>
            </a:xfrm>
            <a:prstGeom prst="rect">
              <a:avLst/>
            </a:prstGeom>
            <a:noFill/>
          </p:spPr>
          <p:txBody>
            <a:bodyPr wrap="none" lIns="0" tIns="0" rIns="0" bIns="0" rtlCol="0">
              <a:spAutoFit/>
            </a:bodyPr>
            <a:lstStyle/>
            <a:p>
              <a:pPr algn="l"/>
              <a:r>
                <a:rPr lang="en-US" sz="3060" b="1">
                  <a:gradFill>
                    <a:gsLst>
                      <a:gs pos="2917">
                        <a:schemeClr val="tx1"/>
                      </a:gs>
                      <a:gs pos="30000">
                        <a:schemeClr val="tx1"/>
                      </a:gs>
                    </a:gsLst>
                    <a:lin ang="5400000" scaled="0"/>
                  </a:gradFill>
                </a:rPr>
                <a:t>2</a:t>
              </a:r>
            </a:p>
          </p:txBody>
        </p:sp>
        <p:sp>
          <p:nvSpPr>
            <p:cNvPr id="74" name="Rectangle 73">
              <a:extLst>
                <a:ext uri="{FF2B5EF4-FFF2-40B4-BE49-F238E27FC236}">
                  <a16:creationId xmlns:a16="http://schemas.microsoft.com/office/drawing/2014/main" id="{FF29505E-E5CA-42E2-95D2-B707EA24D551}"/>
                </a:ext>
              </a:extLst>
            </p:cNvPr>
            <p:cNvSpPr/>
            <p:nvPr/>
          </p:nvSpPr>
          <p:spPr>
            <a:xfrm>
              <a:off x="4131674" y="3628949"/>
              <a:ext cx="2703205" cy="1177070"/>
            </a:xfrm>
            <a:prstGeom prst="rect">
              <a:avLst/>
            </a:prstGeom>
          </p:spPr>
          <p:txBody>
            <a:bodyPr wrap="square">
              <a:spAutoFit/>
            </a:bodyPr>
            <a:lstStyle/>
            <a:p>
              <a:pPr>
                <a:defRPr/>
              </a:pPr>
              <a:r>
                <a:rPr lang="en-US" sz="2400" dirty="0">
                  <a:latin typeface="Segoe UI" panose="020B0502040204020203" pitchFamily="34" charset="0"/>
                  <a:cs typeface="Segoe UI" panose="020B0502040204020203" pitchFamily="34" charset="0"/>
                </a:rPr>
                <a:t>Explore Patterns and Practices open-source assets</a:t>
              </a:r>
            </a:p>
          </p:txBody>
        </p:sp>
      </p:grpSp>
      <p:grpSp>
        <p:nvGrpSpPr>
          <p:cNvPr id="81" name="Group 80">
            <a:extLst>
              <a:ext uri="{FF2B5EF4-FFF2-40B4-BE49-F238E27FC236}">
                <a16:creationId xmlns:a16="http://schemas.microsoft.com/office/drawing/2014/main" id="{AB36CB7B-7A6B-4239-AE18-932AD12F9AA6}"/>
              </a:ext>
            </a:extLst>
          </p:cNvPr>
          <p:cNvGrpSpPr/>
          <p:nvPr/>
        </p:nvGrpSpPr>
        <p:grpSpPr>
          <a:xfrm>
            <a:off x="8873072" y="3541868"/>
            <a:ext cx="2871105" cy="2042603"/>
            <a:chOff x="7895080" y="3165170"/>
            <a:chExt cx="2815463" cy="2003016"/>
          </a:xfrm>
        </p:grpSpPr>
        <p:sp>
          <p:nvSpPr>
            <p:cNvPr id="48" name="TextBox 47">
              <a:extLst>
                <a:ext uri="{FF2B5EF4-FFF2-40B4-BE49-F238E27FC236}">
                  <a16:creationId xmlns:a16="http://schemas.microsoft.com/office/drawing/2014/main" id="{CDED17B4-C1BB-4374-AE60-FBBEF5124F24}"/>
                </a:ext>
              </a:extLst>
            </p:cNvPr>
            <p:cNvSpPr txBox="1"/>
            <p:nvPr/>
          </p:nvSpPr>
          <p:spPr>
            <a:xfrm>
              <a:off x="7991075" y="3165170"/>
              <a:ext cx="226056" cy="470965"/>
            </a:xfrm>
            <a:prstGeom prst="rect">
              <a:avLst/>
            </a:prstGeom>
            <a:noFill/>
          </p:spPr>
          <p:txBody>
            <a:bodyPr wrap="none" lIns="0" tIns="0" rIns="0" bIns="0" rtlCol="0">
              <a:spAutoFit/>
            </a:bodyPr>
            <a:lstStyle/>
            <a:p>
              <a:pPr algn="l"/>
              <a:r>
                <a:rPr lang="en-US" sz="3060" b="1">
                  <a:gradFill>
                    <a:gsLst>
                      <a:gs pos="2917">
                        <a:schemeClr val="tx1"/>
                      </a:gs>
                      <a:gs pos="30000">
                        <a:schemeClr val="tx1"/>
                      </a:gs>
                    </a:gsLst>
                    <a:lin ang="5400000" scaled="0"/>
                  </a:gradFill>
                </a:rPr>
                <a:t>3</a:t>
              </a:r>
            </a:p>
          </p:txBody>
        </p:sp>
        <p:sp>
          <p:nvSpPr>
            <p:cNvPr id="75" name="Rectangle 74">
              <a:extLst>
                <a:ext uri="{FF2B5EF4-FFF2-40B4-BE49-F238E27FC236}">
                  <a16:creationId xmlns:a16="http://schemas.microsoft.com/office/drawing/2014/main" id="{9A7AFE32-D46F-4B48-8900-11F13C612277}"/>
                </a:ext>
              </a:extLst>
            </p:cNvPr>
            <p:cNvSpPr/>
            <p:nvPr/>
          </p:nvSpPr>
          <p:spPr>
            <a:xfrm>
              <a:off x="7895080" y="3628947"/>
              <a:ext cx="2815463" cy="1539239"/>
            </a:xfrm>
            <a:prstGeom prst="rect">
              <a:avLst/>
            </a:prstGeom>
          </p:spPr>
          <p:txBody>
            <a:bodyPr wrap="square">
              <a:spAutoFit/>
            </a:bodyPr>
            <a:lstStyle/>
            <a:p>
              <a:pPr>
                <a:defRPr/>
              </a:pPr>
              <a:r>
                <a:rPr lang="en-US" sz="2400" dirty="0">
                  <a:latin typeface="Segoe UI" panose="020B0502040204020203" pitchFamily="34" charset="0"/>
                  <a:cs typeface="Segoe UI" panose="020B0502040204020203" pitchFamily="34" charset="0"/>
                </a:rPr>
                <a:t>Extend and integrate with Microsoft ecosystem</a:t>
              </a:r>
            </a:p>
          </p:txBody>
        </p:sp>
      </p:grpSp>
      <p:grpSp>
        <p:nvGrpSpPr>
          <p:cNvPr id="4" name="Group 3">
            <a:extLst>
              <a:ext uri="{FF2B5EF4-FFF2-40B4-BE49-F238E27FC236}">
                <a16:creationId xmlns:a16="http://schemas.microsoft.com/office/drawing/2014/main" id="{57564BC6-2B96-4D55-BA44-D52A75AB4865}"/>
              </a:ext>
            </a:extLst>
          </p:cNvPr>
          <p:cNvGrpSpPr/>
          <p:nvPr/>
        </p:nvGrpSpPr>
        <p:grpSpPr>
          <a:xfrm>
            <a:off x="4560471" y="3639099"/>
            <a:ext cx="3751283" cy="1489548"/>
            <a:chOff x="4234503" y="3610560"/>
            <a:chExt cx="3551844" cy="1765388"/>
          </a:xfrm>
        </p:grpSpPr>
        <p:cxnSp>
          <p:nvCxnSpPr>
            <p:cNvPr id="83" name="Straight Connector 82">
              <a:extLst>
                <a:ext uri="{FF2B5EF4-FFF2-40B4-BE49-F238E27FC236}">
                  <a16:creationId xmlns:a16="http://schemas.microsoft.com/office/drawing/2014/main" id="{9F0D216E-893E-4D55-A8E3-27C28AE0F169}"/>
                </a:ext>
              </a:extLst>
            </p:cNvPr>
            <p:cNvCxnSpPr>
              <a:cxnSpLocks/>
            </p:cNvCxnSpPr>
            <p:nvPr/>
          </p:nvCxnSpPr>
          <p:spPr>
            <a:xfrm>
              <a:off x="4234503" y="3621968"/>
              <a:ext cx="0" cy="175398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9890CB6-2951-455E-B49B-7C9EEF7DC5A3}"/>
                </a:ext>
              </a:extLst>
            </p:cNvPr>
            <p:cNvCxnSpPr>
              <a:cxnSpLocks/>
            </p:cNvCxnSpPr>
            <p:nvPr/>
          </p:nvCxnSpPr>
          <p:spPr>
            <a:xfrm>
              <a:off x="7786347" y="3610560"/>
              <a:ext cx="0" cy="175398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A663897A-2F63-43A7-AD6F-F91A4A4C5281}"/>
              </a:ext>
            </a:extLst>
          </p:cNvPr>
          <p:cNvGrpSpPr/>
          <p:nvPr/>
        </p:nvGrpSpPr>
        <p:grpSpPr>
          <a:xfrm>
            <a:off x="4066931" y="582049"/>
            <a:ext cx="4603091" cy="558057"/>
            <a:chOff x="4367873" y="582049"/>
            <a:chExt cx="4603091" cy="558057"/>
          </a:xfrm>
        </p:grpSpPr>
        <p:sp>
          <p:nvSpPr>
            <p:cNvPr id="62" name="Rectangle 16">
              <a:extLst>
                <a:ext uri="{FF2B5EF4-FFF2-40B4-BE49-F238E27FC236}">
                  <a16:creationId xmlns:a16="http://schemas.microsoft.com/office/drawing/2014/main" id="{775C5B17-E191-461A-B732-57D59B9B9A89}"/>
                </a:ext>
              </a:extLst>
            </p:cNvPr>
            <p:cNvSpPr/>
            <p:nvPr/>
          </p:nvSpPr>
          <p:spPr>
            <a:xfrm>
              <a:off x="5084383" y="582049"/>
              <a:ext cx="3886581" cy="558057"/>
            </a:xfrm>
            <a:prstGeom prst="rect">
              <a:avLst/>
            </a:prstGeom>
            <a:noFill/>
          </p:spPr>
          <p:txBody>
            <a:bodyPr wrap="square" lIns="0" rIns="0">
              <a:noAutofit/>
            </a:bodyPr>
            <a:lstStyle/>
            <a:p>
              <a:pPr defTabSz="912985">
                <a:spcBef>
                  <a:spcPts val="1198"/>
                </a:spcBef>
                <a:defRPr/>
              </a:pPr>
              <a:r>
                <a:rPr lang="en-US" sz="2652" kern="0" dirty="0">
                  <a:gradFill>
                    <a:gsLst>
                      <a:gs pos="0">
                        <a:schemeClr val="tx1"/>
                      </a:gs>
                      <a:gs pos="100000">
                        <a:schemeClr val="tx1"/>
                      </a:gs>
                    </a:gsLst>
                    <a:lin ang="5400000" scaled="0"/>
                  </a:gradFill>
                  <a:latin typeface="+mj-lt"/>
                  <a:cs typeface="Segoe UI" panose="020B0502040204020203" pitchFamily="34" charset="0"/>
                </a:rPr>
                <a:t>SharePoint Development</a:t>
              </a:r>
            </a:p>
          </p:txBody>
        </p:sp>
        <p:grpSp>
          <p:nvGrpSpPr>
            <p:cNvPr id="19" name="Group 18">
              <a:extLst>
                <a:ext uri="{FF2B5EF4-FFF2-40B4-BE49-F238E27FC236}">
                  <a16:creationId xmlns:a16="http://schemas.microsoft.com/office/drawing/2014/main" id="{0615031E-9CA7-4DCF-9CF7-4BFB660DB6E4}"/>
                </a:ext>
              </a:extLst>
            </p:cNvPr>
            <p:cNvGrpSpPr/>
            <p:nvPr/>
          </p:nvGrpSpPr>
          <p:grpSpPr>
            <a:xfrm>
              <a:off x="4367873" y="607365"/>
              <a:ext cx="591764" cy="475119"/>
              <a:chOff x="5759827" y="2435755"/>
              <a:chExt cx="961685" cy="772124"/>
            </a:xfrm>
          </p:grpSpPr>
          <p:grpSp>
            <p:nvGrpSpPr>
              <p:cNvPr id="20" name="Group 19">
                <a:extLst>
                  <a:ext uri="{FF2B5EF4-FFF2-40B4-BE49-F238E27FC236}">
                    <a16:creationId xmlns:a16="http://schemas.microsoft.com/office/drawing/2014/main" id="{0F3D44E6-7155-4EB4-B66A-CDA43C8F489D}"/>
                  </a:ext>
                </a:extLst>
              </p:cNvPr>
              <p:cNvGrpSpPr/>
              <p:nvPr/>
            </p:nvGrpSpPr>
            <p:grpSpPr>
              <a:xfrm>
                <a:off x="5759827" y="2435755"/>
                <a:ext cx="961685" cy="772124"/>
                <a:chOff x="5609102" y="2335272"/>
                <a:chExt cx="961685" cy="772124"/>
              </a:xfrm>
            </p:grpSpPr>
            <p:sp>
              <p:nvSpPr>
                <p:cNvPr id="25" name="Freeform 15">
                  <a:extLst>
                    <a:ext uri="{FF2B5EF4-FFF2-40B4-BE49-F238E27FC236}">
                      <a16:creationId xmlns:a16="http://schemas.microsoft.com/office/drawing/2014/main" id="{7F001A58-6BEB-4D06-BD17-055F0D087C30}"/>
                    </a:ext>
                  </a:extLst>
                </p:cNvPr>
                <p:cNvSpPr>
                  <a:spLocks/>
                </p:cNvSpPr>
                <p:nvPr/>
              </p:nvSpPr>
              <p:spPr bwMode="auto">
                <a:xfrm>
                  <a:off x="5609102" y="2335272"/>
                  <a:ext cx="961685" cy="119873"/>
                </a:xfrm>
                <a:custGeom>
                  <a:avLst/>
                  <a:gdLst>
                    <a:gd name="T0" fmla="*/ 0 w 197"/>
                    <a:gd name="T1" fmla="*/ 0 h 26"/>
                    <a:gd name="T2" fmla="*/ 0 w 197"/>
                    <a:gd name="T3" fmla="*/ 26 h 26"/>
                    <a:gd name="T4" fmla="*/ 8 w 197"/>
                    <a:gd name="T5" fmla="*/ 26 h 26"/>
                    <a:gd name="T6" fmla="*/ 188 w 197"/>
                    <a:gd name="T7" fmla="*/ 26 h 26"/>
                    <a:gd name="T8" fmla="*/ 197 w 197"/>
                    <a:gd name="T9" fmla="*/ 26 h 26"/>
                    <a:gd name="T10" fmla="*/ 197 w 197"/>
                    <a:gd name="T11" fmla="*/ 0 h 26"/>
                    <a:gd name="T12" fmla="*/ 0 w 19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7" h="26">
                      <a:moveTo>
                        <a:pt x="0" y="0"/>
                      </a:moveTo>
                      <a:lnTo>
                        <a:pt x="0" y="26"/>
                      </a:lnTo>
                      <a:lnTo>
                        <a:pt x="8" y="26"/>
                      </a:lnTo>
                      <a:lnTo>
                        <a:pt x="188" y="26"/>
                      </a:lnTo>
                      <a:lnTo>
                        <a:pt x="197" y="26"/>
                      </a:lnTo>
                      <a:lnTo>
                        <a:pt x="197" y="0"/>
                      </a:lnTo>
                      <a:lnTo>
                        <a:pt x="0" y="0"/>
                      </a:lnTo>
                      <a:close/>
                    </a:path>
                  </a:pathLst>
                </a:custGeom>
                <a:solidFill>
                  <a:srgbClr val="B2B2B2"/>
                </a:solidFill>
                <a:ln>
                  <a:noFill/>
                </a:ln>
              </p:spPr>
              <p:txBody>
                <a:bodyPr vert="horz" wrap="square" lIns="91427" tIns="45713" rIns="91427" bIns="45713" numCol="1" anchor="t" anchorCtr="0" compatLnSpc="1">
                  <a:prstTxWarp prst="textNoShape">
                    <a:avLst/>
                  </a:prstTxWarp>
                </a:bodyPr>
                <a:lstStyle/>
                <a:p>
                  <a:endParaRPr lang="en-US" sz="1764"/>
                </a:p>
              </p:txBody>
            </p:sp>
            <p:sp>
              <p:nvSpPr>
                <p:cNvPr id="26" name="Rectangle 25">
                  <a:extLst>
                    <a:ext uri="{FF2B5EF4-FFF2-40B4-BE49-F238E27FC236}">
                      <a16:creationId xmlns:a16="http://schemas.microsoft.com/office/drawing/2014/main" id="{FEAC9F4A-C8D8-4178-864C-9AB52DD72E34}"/>
                    </a:ext>
                  </a:extLst>
                </p:cNvPr>
                <p:cNvSpPr/>
                <p:nvPr/>
              </p:nvSpPr>
              <p:spPr bwMode="auto">
                <a:xfrm>
                  <a:off x="5609102" y="2500694"/>
                  <a:ext cx="961685" cy="60670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8B75E24D-EB31-44AD-A25E-F283A3D6FE28}"/>
                    </a:ext>
                  </a:extLst>
                </p:cNvPr>
                <p:cNvSpPr/>
                <p:nvPr/>
              </p:nvSpPr>
              <p:spPr bwMode="auto">
                <a:xfrm>
                  <a:off x="6289250" y="2335272"/>
                  <a:ext cx="94615" cy="119873"/>
                </a:xfrm>
                <a:prstGeom prst="rect">
                  <a:avLst/>
                </a:prstGeom>
                <a:solidFill>
                  <a:srgbClr val="9393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13C1D680-E0A1-46DD-AA18-B9F029681405}"/>
                    </a:ext>
                  </a:extLst>
                </p:cNvPr>
                <p:cNvSpPr/>
                <p:nvPr/>
              </p:nvSpPr>
              <p:spPr bwMode="auto">
                <a:xfrm>
                  <a:off x="6378576" y="2335272"/>
                  <a:ext cx="94615" cy="119873"/>
                </a:xfrm>
                <a:prstGeom prst="rect">
                  <a:avLst/>
                </a:prstGeom>
                <a:solidFill>
                  <a:srgbClr val="C2C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95841577-9AF9-4D90-97A7-F8DB56004EDA}"/>
                    </a:ext>
                  </a:extLst>
                </p:cNvPr>
                <p:cNvSpPr/>
                <p:nvPr/>
              </p:nvSpPr>
              <p:spPr bwMode="auto">
                <a:xfrm>
                  <a:off x="6474526" y="2335272"/>
                  <a:ext cx="94615" cy="119873"/>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56FA367F-4000-4B19-B872-AFDC87862D31}"/>
                  </a:ext>
                </a:extLst>
              </p:cNvPr>
              <p:cNvGrpSpPr/>
              <p:nvPr/>
            </p:nvGrpSpPr>
            <p:grpSpPr>
              <a:xfrm>
                <a:off x="6017030" y="2788032"/>
                <a:ext cx="487471" cy="224641"/>
                <a:chOff x="551225" y="1391311"/>
                <a:chExt cx="487471" cy="224641"/>
              </a:xfrm>
              <a:solidFill>
                <a:schemeClr val="accent1"/>
              </a:solidFill>
            </p:grpSpPr>
            <p:sp>
              <p:nvSpPr>
                <p:cNvPr id="22" name="Freeform 24">
                  <a:extLst>
                    <a:ext uri="{FF2B5EF4-FFF2-40B4-BE49-F238E27FC236}">
                      <a16:creationId xmlns:a16="http://schemas.microsoft.com/office/drawing/2014/main" id="{728D74E4-D112-44B8-8554-487917F02FBC}"/>
                    </a:ext>
                  </a:extLst>
                </p:cNvPr>
                <p:cNvSpPr>
                  <a:spLocks/>
                </p:cNvSpPr>
                <p:nvPr/>
              </p:nvSpPr>
              <p:spPr bwMode="auto">
                <a:xfrm>
                  <a:off x="551225" y="1391311"/>
                  <a:ext cx="144893" cy="224641"/>
                </a:xfrm>
                <a:custGeom>
                  <a:avLst/>
                  <a:gdLst>
                    <a:gd name="T0" fmla="*/ 79 w 129"/>
                    <a:gd name="T1" fmla="*/ 200 h 200"/>
                    <a:gd name="T2" fmla="*/ 0 w 129"/>
                    <a:gd name="T3" fmla="*/ 100 h 200"/>
                    <a:gd name="T4" fmla="*/ 79 w 129"/>
                    <a:gd name="T5" fmla="*/ 0 h 200"/>
                    <a:gd name="T6" fmla="*/ 129 w 129"/>
                    <a:gd name="T7" fmla="*/ 0 h 200"/>
                    <a:gd name="T8" fmla="*/ 50 w 129"/>
                    <a:gd name="T9" fmla="*/ 100 h 200"/>
                    <a:gd name="T10" fmla="*/ 129 w 129"/>
                    <a:gd name="T11" fmla="*/ 200 h 200"/>
                    <a:gd name="T12" fmla="*/ 79 w 129"/>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129" h="200">
                      <a:moveTo>
                        <a:pt x="79" y="200"/>
                      </a:moveTo>
                      <a:lnTo>
                        <a:pt x="0" y="100"/>
                      </a:lnTo>
                      <a:lnTo>
                        <a:pt x="79" y="0"/>
                      </a:lnTo>
                      <a:lnTo>
                        <a:pt x="129" y="0"/>
                      </a:lnTo>
                      <a:lnTo>
                        <a:pt x="50" y="100"/>
                      </a:lnTo>
                      <a:lnTo>
                        <a:pt x="129" y="200"/>
                      </a:lnTo>
                      <a:lnTo>
                        <a:pt x="79"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000000"/>
                    </a:solidFill>
                  </a:endParaRPr>
                </a:p>
              </p:txBody>
            </p:sp>
            <p:sp>
              <p:nvSpPr>
                <p:cNvPr id="23" name="Freeform 25">
                  <a:extLst>
                    <a:ext uri="{FF2B5EF4-FFF2-40B4-BE49-F238E27FC236}">
                      <a16:creationId xmlns:a16="http://schemas.microsoft.com/office/drawing/2014/main" id="{6E79C443-7DFB-4688-87C4-C90E7E38A0AA}"/>
                    </a:ext>
                  </a:extLst>
                </p:cNvPr>
                <p:cNvSpPr>
                  <a:spLocks/>
                </p:cNvSpPr>
                <p:nvPr/>
              </p:nvSpPr>
              <p:spPr bwMode="auto">
                <a:xfrm>
                  <a:off x="711843" y="1391311"/>
                  <a:ext cx="168480" cy="224641"/>
                </a:xfrm>
                <a:custGeom>
                  <a:avLst/>
                  <a:gdLst>
                    <a:gd name="T0" fmla="*/ 0 w 150"/>
                    <a:gd name="T1" fmla="*/ 200 h 200"/>
                    <a:gd name="T2" fmla="*/ 100 w 150"/>
                    <a:gd name="T3" fmla="*/ 0 h 200"/>
                    <a:gd name="T4" fmla="*/ 150 w 150"/>
                    <a:gd name="T5" fmla="*/ 0 h 200"/>
                    <a:gd name="T6" fmla="*/ 50 w 150"/>
                    <a:gd name="T7" fmla="*/ 200 h 200"/>
                    <a:gd name="T8" fmla="*/ 0 w 150"/>
                    <a:gd name="T9" fmla="*/ 200 h 200"/>
                  </a:gdLst>
                  <a:ahLst/>
                  <a:cxnLst>
                    <a:cxn ang="0">
                      <a:pos x="T0" y="T1"/>
                    </a:cxn>
                    <a:cxn ang="0">
                      <a:pos x="T2" y="T3"/>
                    </a:cxn>
                    <a:cxn ang="0">
                      <a:pos x="T4" y="T5"/>
                    </a:cxn>
                    <a:cxn ang="0">
                      <a:pos x="T6" y="T7"/>
                    </a:cxn>
                    <a:cxn ang="0">
                      <a:pos x="T8" y="T9"/>
                    </a:cxn>
                  </a:cxnLst>
                  <a:rect l="0" t="0" r="r" b="b"/>
                  <a:pathLst>
                    <a:path w="150" h="200">
                      <a:moveTo>
                        <a:pt x="0" y="200"/>
                      </a:moveTo>
                      <a:lnTo>
                        <a:pt x="100" y="0"/>
                      </a:lnTo>
                      <a:lnTo>
                        <a:pt x="150" y="0"/>
                      </a:lnTo>
                      <a:lnTo>
                        <a:pt x="50" y="200"/>
                      </a:lnTo>
                      <a:lnTo>
                        <a:pt x="0"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000000"/>
                    </a:solidFill>
                  </a:endParaRPr>
                </a:p>
              </p:txBody>
            </p:sp>
            <p:sp>
              <p:nvSpPr>
                <p:cNvPr id="24" name="Freeform 26">
                  <a:extLst>
                    <a:ext uri="{FF2B5EF4-FFF2-40B4-BE49-F238E27FC236}">
                      <a16:creationId xmlns:a16="http://schemas.microsoft.com/office/drawing/2014/main" id="{7EFF229A-C51D-4368-890F-163AC7D8D83D}"/>
                    </a:ext>
                  </a:extLst>
                </p:cNvPr>
                <p:cNvSpPr>
                  <a:spLocks/>
                </p:cNvSpPr>
                <p:nvPr/>
              </p:nvSpPr>
              <p:spPr bwMode="auto">
                <a:xfrm>
                  <a:off x="893803" y="1391311"/>
                  <a:ext cx="144893" cy="224641"/>
                </a:xfrm>
                <a:custGeom>
                  <a:avLst/>
                  <a:gdLst>
                    <a:gd name="T0" fmla="*/ 50 w 129"/>
                    <a:gd name="T1" fmla="*/ 200 h 200"/>
                    <a:gd name="T2" fmla="*/ 129 w 129"/>
                    <a:gd name="T3" fmla="*/ 100 h 200"/>
                    <a:gd name="T4" fmla="*/ 50 w 129"/>
                    <a:gd name="T5" fmla="*/ 0 h 200"/>
                    <a:gd name="T6" fmla="*/ 0 w 129"/>
                    <a:gd name="T7" fmla="*/ 0 h 200"/>
                    <a:gd name="T8" fmla="*/ 79 w 129"/>
                    <a:gd name="T9" fmla="*/ 100 h 200"/>
                    <a:gd name="T10" fmla="*/ 0 w 129"/>
                    <a:gd name="T11" fmla="*/ 200 h 200"/>
                    <a:gd name="T12" fmla="*/ 50 w 129"/>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129" h="200">
                      <a:moveTo>
                        <a:pt x="50" y="200"/>
                      </a:moveTo>
                      <a:lnTo>
                        <a:pt x="129" y="100"/>
                      </a:lnTo>
                      <a:lnTo>
                        <a:pt x="50" y="0"/>
                      </a:lnTo>
                      <a:lnTo>
                        <a:pt x="0" y="0"/>
                      </a:lnTo>
                      <a:lnTo>
                        <a:pt x="79" y="100"/>
                      </a:lnTo>
                      <a:lnTo>
                        <a:pt x="0" y="200"/>
                      </a:lnTo>
                      <a:lnTo>
                        <a:pt x="50"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000000"/>
                    </a:solidFill>
                  </a:endParaRPr>
                </a:p>
              </p:txBody>
            </p:sp>
          </p:grpSp>
        </p:grpSp>
      </p:grpSp>
      <p:sp>
        <p:nvSpPr>
          <p:cNvPr id="30" name="Rectangle 29">
            <a:extLst>
              <a:ext uri="{FF2B5EF4-FFF2-40B4-BE49-F238E27FC236}">
                <a16:creationId xmlns:a16="http://schemas.microsoft.com/office/drawing/2014/main" id="{2FED95C6-8131-4413-AA33-FFD07820F341}"/>
              </a:ext>
            </a:extLst>
          </p:cNvPr>
          <p:cNvSpPr/>
          <p:nvPr/>
        </p:nvSpPr>
        <p:spPr>
          <a:xfrm>
            <a:off x="1894581" y="6037672"/>
            <a:ext cx="8647304" cy="454420"/>
          </a:xfrm>
          <a:prstGeom prst="rect">
            <a:avLst/>
          </a:prstGeom>
        </p:spPr>
        <p:txBody>
          <a:bodyPr wrap="none">
            <a:spAutoFit/>
          </a:bodyPr>
          <a:lstStyle/>
          <a:p>
            <a:r>
              <a:rPr lang="en-US" sz="2353" dirty="0">
                <a:latin typeface="+mj-lt"/>
                <a:cs typeface="Segoe UI" panose="020B0502040204020203" pitchFamily="34" charset="0"/>
              </a:rPr>
              <a:t>Sign up for the Office 365 Dev Program - </a:t>
            </a:r>
            <a:r>
              <a:rPr lang="en-US" sz="2353" u="sng" dirty="0">
                <a:latin typeface="+mj-lt"/>
                <a:hlinkClick r:id="rId3"/>
              </a:rPr>
              <a:t>https://aka.ms/offdp</a:t>
            </a:r>
            <a:endParaRPr lang="en-US" sz="2353" dirty="0">
              <a:latin typeface="+mj-lt"/>
            </a:endParaRPr>
          </a:p>
        </p:txBody>
      </p:sp>
    </p:spTree>
    <p:extLst>
      <p:ext uri="{BB962C8B-B14F-4D97-AF65-F5344CB8AC3E}">
        <p14:creationId xmlns:p14="http://schemas.microsoft.com/office/powerpoint/2010/main" val="612768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1000"/>
                                        <p:tgtEl>
                                          <p:spTgt spid="80"/>
                                        </p:tgtEl>
                                      </p:cBhvr>
                                    </p:animEffect>
                                    <p:anim calcmode="lin" valueType="num">
                                      <p:cBhvr>
                                        <p:cTn id="13" dur="1000" fill="hold"/>
                                        <p:tgtEl>
                                          <p:spTgt spid="80"/>
                                        </p:tgtEl>
                                        <p:attrNameLst>
                                          <p:attrName>ppt_x</p:attrName>
                                        </p:attrNameLst>
                                      </p:cBhvr>
                                      <p:tavLst>
                                        <p:tav tm="0">
                                          <p:val>
                                            <p:strVal val="#ppt_x"/>
                                          </p:val>
                                        </p:tav>
                                        <p:tav tm="100000">
                                          <p:val>
                                            <p:strVal val="#ppt_x"/>
                                          </p:val>
                                        </p:tav>
                                      </p:tavLst>
                                    </p:anim>
                                    <p:anim calcmode="lin" valueType="num">
                                      <p:cBhvr>
                                        <p:cTn id="14" dur="1000" fill="hold"/>
                                        <p:tgtEl>
                                          <p:spTgt spid="8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00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1000"/>
                                        <p:tgtEl>
                                          <p:spTgt spid="81"/>
                                        </p:tgtEl>
                                      </p:cBhvr>
                                    </p:animEffect>
                                    <p:anim calcmode="lin" valueType="num">
                                      <p:cBhvr>
                                        <p:cTn id="23" dur="1000" fill="hold"/>
                                        <p:tgtEl>
                                          <p:spTgt spid="81"/>
                                        </p:tgtEl>
                                        <p:attrNameLst>
                                          <p:attrName>ppt_x</p:attrName>
                                        </p:attrNameLst>
                                      </p:cBhvr>
                                      <p:tavLst>
                                        <p:tav tm="0">
                                          <p:val>
                                            <p:strVal val="#ppt_x"/>
                                          </p:val>
                                        </p:tav>
                                        <p:tav tm="100000">
                                          <p:val>
                                            <p:strVal val="#ppt_x"/>
                                          </p:val>
                                        </p:tav>
                                      </p:tavLst>
                                    </p:anim>
                                    <p:anim calcmode="lin" valueType="num">
                                      <p:cBhvr>
                                        <p:cTn id="24" dur="1000" fill="hold"/>
                                        <p:tgtEl>
                                          <p:spTgt spid="81"/>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300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AE714E-1883-494F-9ADD-A3CFCC49A8A2}"/>
              </a:ext>
            </a:extLst>
          </p:cNvPr>
          <p:cNvSpPr>
            <a:spLocks noGrp="1"/>
          </p:cNvSpPr>
          <p:nvPr>
            <p:ph type="title"/>
          </p:nvPr>
        </p:nvSpPr>
        <p:spPr>
          <a:xfrm>
            <a:off x="343536" y="921256"/>
            <a:ext cx="7627938" cy="1502728"/>
          </a:xfrm>
        </p:spPr>
        <p:txBody>
          <a:bodyPr/>
          <a:lstStyle/>
          <a:p>
            <a:r>
              <a:rPr lang="en-US" sz="6000" dirty="0"/>
              <a:t>Thank you.</a:t>
            </a:r>
            <a:br>
              <a:rPr lang="en-US" sz="6000" dirty="0"/>
            </a:br>
            <a:br>
              <a:rPr lang="en-US" sz="6000" dirty="0"/>
            </a:br>
            <a:endParaRPr lang="en-US" sz="6000" dirty="0"/>
          </a:p>
        </p:txBody>
      </p:sp>
      <p:pic>
        <p:nvPicPr>
          <p:cNvPr id="3" name="Picture 2">
            <a:extLst>
              <a:ext uri="{FF2B5EF4-FFF2-40B4-BE49-F238E27FC236}">
                <a16:creationId xmlns:a16="http://schemas.microsoft.com/office/drawing/2014/main" id="{A0F5444E-6067-4311-B2EF-6D5D7774CBD1}"/>
              </a:ext>
            </a:extLst>
          </p:cNvPr>
          <p:cNvPicPr>
            <a:picLocks noChangeAspect="1"/>
          </p:cNvPicPr>
          <p:nvPr/>
        </p:nvPicPr>
        <p:blipFill>
          <a:blip r:embed="rId3"/>
          <a:stretch>
            <a:fillRect/>
          </a:stretch>
        </p:blipFill>
        <p:spPr>
          <a:xfrm>
            <a:off x="1926916" y="2187590"/>
            <a:ext cx="2159830" cy="3325619"/>
          </a:xfrm>
          <a:prstGeom prst="rect">
            <a:avLst/>
          </a:prstGeom>
        </p:spPr>
      </p:pic>
      <p:pic>
        <p:nvPicPr>
          <p:cNvPr id="4" name="Picture 3">
            <a:extLst>
              <a:ext uri="{FF2B5EF4-FFF2-40B4-BE49-F238E27FC236}">
                <a16:creationId xmlns:a16="http://schemas.microsoft.com/office/drawing/2014/main" id="{2AE87C9B-C7FE-4227-A223-272482838F6D}"/>
              </a:ext>
            </a:extLst>
          </p:cNvPr>
          <p:cNvPicPr>
            <a:picLocks noChangeAspect="1"/>
          </p:cNvPicPr>
          <p:nvPr/>
        </p:nvPicPr>
        <p:blipFill>
          <a:blip r:embed="rId4"/>
          <a:stretch>
            <a:fillRect/>
          </a:stretch>
        </p:blipFill>
        <p:spPr>
          <a:xfrm>
            <a:off x="5174326" y="2154486"/>
            <a:ext cx="2212868" cy="3358723"/>
          </a:xfrm>
          <a:prstGeom prst="rect">
            <a:avLst/>
          </a:prstGeom>
          <a:ln>
            <a:solidFill>
              <a:schemeClr val="tx1"/>
            </a:solidFill>
          </a:ln>
        </p:spPr>
      </p:pic>
    </p:spTree>
    <p:extLst>
      <p:ext uri="{BB962C8B-B14F-4D97-AF65-F5344CB8AC3E}">
        <p14:creationId xmlns:p14="http://schemas.microsoft.com/office/powerpoint/2010/main" val="187697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rgbClr val="0070C0"/>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rgbClr val="0070C0"/>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rgbClr val="0070C0"/>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rgbClr val="0070C0"/>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rgbClr val="0070C0"/>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rgbClr val="0070C0"/>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IN" sz="2400" u="sng" dirty="0">
                <a:hlinkClick r:id="rId5"/>
              </a:rPr>
              <a:t>https://aka.ms/Microsoft365DevBootcampSurvey2019</a:t>
            </a:r>
            <a:endParaRPr lang="en-US" sz="2400" dirty="0">
              <a:solidFill>
                <a:schemeClr val="tx2"/>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Isosceles Triangle 50">
            <a:extLst>
              <a:ext uri="{FF2B5EF4-FFF2-40B4-BE49-F238E27FC236}">
                <a16:creationId xmlns:a16="http://schemas.microsoft.com/office/drawing/2014/main" id="{6BF64A31-AC4D-4238-AF2F-9FB0DAA331B5}"/>
              </a:ext>
            </a:extLst>
          </p:cNvPr>
          <p:cNvSpPr/>
          <p:nvPr/>
        </p:nvSpPr>
        <p:spPr bwMode="auto">
          <a:xfrm rot="3990538">
            <a:off x="7723331" y="5606680"/>
            <a:ext cx="433769" cy="1507348"/>
          </a:xfrm>
          <a:prstGeom prst="triangle">
            <a:avLst/>
          </a:prstGeom>
          <a:solidFill>
            <a:srgbClr val="303030"/>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50" name="Isosceles Triangle 49">
            <a:extLst>
              <a:ext uri="{FF2B5EF4-FFF2-40B4-BE49-F238E27FC236}">
                <a16:creationId xmlns:a16="http://schemas.microsoft.com/office/drawing/2014/main" id="{D891B2A2-51C2-4D24-B924-989E87F49027}"/>
              </a:ext>
            </a:extLst>
          </p:cNvPr>
          <p:cNvSpPr/>
          <p:nvPr/>
        </p:nvSpPr>
        <p:spPr bwMode="auto">
          <a:xfrm rot="2275140">
            <a:off x="7147045" y="4894358"/>
            <a:ext cx="433769" cy="1507348"/>
          </a:xfrm>
          <a:prstGeom prst="triangle">
            <a:avLst/>
          </a:prstGeom>
          <a:solidFill>
            <a:srgbClr val="303030"/>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9" name="Isosceles Triangle 48">
            <a:extLst>
              <a:ext uri="{FF2B5EF4-FFF2-40B4-BE49-F238E27FC236}">
                <a16:creationId xmlns:a16="http://schemas.microsoft.com/office/drawing/2014/main" id="{499D073E-837E-4EAD-92C9-49E39C1883B9}"/>
              </a:ext>
            </a:extLst>
          </p:cNvPr>
          <p:cNvSpPr/>
          <p:nvPr/>
        </p:nvSpPr>
        <p:spPr bwMode="auto">
          <a:xfrm>
            <a:off x="6001349" y="4537840"/>
            <a:ext cx="433769" cy="1507348"/>
          </a:xfrm>
          <a:prstGeom prst="triangle">
            <a:avLst/>
          </a:prstGeom>
          <a:solidFill>
            <a:srgbClr val="303030"/>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8" name="Isosceles Triangle 47">
            <a:extLst>
              <a:ext uri="{FF2B5EF4-FFF2-40B4-BE49-F238E27FC236}">
                <a16:creationId xmlns:a16="http://schemas.microsoft.com/office/drawing/2014/main" id="{56DBB6F6-DD78-4A8D-830D-07183B749B7B}"/>
              </a:ext>
            </a:extLst>
          </p:cNvPr>
          <p:cNvSpPr/>
          <p:nvPr/>
        </p:nvSpPr>
        <p:spPr bwMode="auto">
          <a:xfrm rot="19194281">
            <a:off x="4802796" y="4983932"/>
            <a:ext cx="433769" cy="1507348"/>
          </a:xfrm>
          <a:prstGeom prst="triangle">
            <a:avLst/>
          </a:prstGeom>
          <a:solidFill>
            <a:srgbClr val="303030"/>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pic>
        <p:nvPicPr>
          <p:cNvPr id="36" name="Picture 35">
            <a:extLst>
              <a:ext uri="{FF2B5EF4-FFF2-40B4-BE49-F238E27FC236}">
                <a16:creationId xmlns:a16="http://schemas.microsoft.com/office/drawing/2014/main" id="{33178F47-88A4-4FD1-9A5D-671D58A839DE}"/>
              </a:ext>
            </a:extLst>
          </p:cNvPr>
          <p:cNvPicPr>
            <a:picLocks noChangeAspect="1"/>
          </p:cNvPicPr>
          <p:nvPr/>
        </p:nvPicPr>
        <p:blipFill rotWithShape="1">
          <a:blip r:embed="rId2"/>
          <a:srcRect b="51035"/>
          <a:stretch/>
        </p:blipFill>
        <p:spPr>
          <a:xfrm>
            <a:off x="2384467" y="3029208"/>
            <a:ext cx="7635575" cy="2664008"/>
          </a:xfrm>
          <a:prstGeom prst="rect">
            <a:avLst/>
          </a:prstGeom>
        </p:spPr>
      </p:pic>
      <p:sp>
        <p:nvSpPr>
          <p:cNvPr id="14" name="Oval 13">
            <a:extLst>
              <a:ext uri="{FF2B5EF4-FFF2-40B4-BE49-F238E27FC236}">
                <a16:creationId xmlns:a16="http://schemas.microsoft.com/office/drawing/2014/main" id="{CC181AD7-AF54-4847-8683-C6B256D50590}"/>
              </a:ext>
            </a:extLst>
          </p:cNvPr>
          <p:cNvSpPr/>
          <p:nvPr/>
        </p:nvSpPr>
        <p:spPr bwMode="auto">
          <a:xfrm>
            <a:off x="5722112" y="2499594"/>
            <a:ext cx="992246" cy="997668"/>
          </a:xfrm>
          <a:prstGeom prst="ellipse">
            <a:avLst/>
          </a:prstGeom>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5" name="Oval 14">
            <a:extLst>
              <a:ext uri="{FF2B5EF4-FFF2-40B4-BE49-F238E27FC236}">
                <a16:creationId xmlns:a16="http://schemas.microsoft.com/office/drawing/2014/main" id="{1A6CECA4-9D24-431D-BA6F-6ECD9AC3C640}"/>
              </a:ext>
            </a:extLst>
          </p:cNvPr>
          <p:cNvSpPr/>
          <p:nvPr/>
        </p:nvSpPr>
        <p:spPr bwMode="auto">
          <a:xfrm>
            <a:off x="3223424" y="3294838"/>
            <a:ext cx="992246" cy="997668"/>
          </a:xfrm>
          <a:prstGeom prst="ellipse">
            <a:avLst/>
          </a:prstGeom>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5" name="Isosceles Triangle 4">
            <a:extLst>
              <a:ext uri="{FF2B5EF4-FFF2-40B4-BE49-F238E27FC236}">
                <a16:creationId xmlns:a16="http://schemas.microsoft.com/office/drawing/2014/main" id="{F1264E9D-DB48-46FC-B293-50B9101FAAC6}"/>
              </a:ext>
            </a:extLst>
          </p:cNvPr>
          <p:cNvSpPr/>
          <p:nvPr/>
        </p:nvSpPr>
        <p:spPr bwMode="auto">
          <a:xfrm rot="17342442">
            <a:off x="4322303" y="5655112"/>
            <a:ext cx="433769" cy="1507348"/>
          </a:xfrm>
          <a:prstGeom prst="triangle">
            <a:avLst/>
          </a:prstGeom>
          <a:solidFill>
            <a:srgbClr val="303030"/>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7" name="Title 16"/>
          <p:cNvSpPr>
            <a:spLocks noGrp="1"/>
          </p:cNvSpPr>
          <p:nvPr>
            <p:ph type="title"/>
          </p:nvPr>
        </p:nvSpPr>
        <p:spPr>
          <a:xfrm>
            <a:off x="464709" y="464951"/>
            <a:ext cx="11237870" cy="565027"/>
          </a:xfrm>
        </p:spPr>
        <p:txBody>
          <a:bodyPr/>
          <a:lstStyle/>
          <a:p>
            <a:r>
              <a:rPr lang="en-US" dirty="0"/>
              <a:t>What to expect from today’s session</a:t>
            </a:r>
          </a:p>
        </p:txBody>
      </p:sp>
      <p:sp>
        <p:nvSpPr>
          <p:cNvPr id="3" name="Oval 2">
            <a:extLst>
              <a:ext uri="{FF2B5EF4-FFF2-40B4-BE49-F238E27FC236}">
                <a16:creationId xmlns:a16="http://schemas.microsoft.com/office/drawing/2014/main" id="{79DC34A5-3332-404E-8871-000A78192DA9}"/>
              </a:ext>
            </a:extLst>
          </p:cNvPr>
          <p:cNvSpPr/>
          <p:nvPr/>
        </p:nvSpPr>
        <p:spPr bwMode="auto">
          <a:xfrm>
            <a:off x="5082305" y="6002278"/>
            <a:ext cx="2271865" cy="1984494"/>
          </a:xfrm>
          <a:prstGeom prst="ellipse">
            <a:avLst/>
          </a:prstGeom>
          <a:solidFill>
            <a:srgbClr val="303030"/>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 name="Oval 5">
            <a:extLst>
              <a:ext uri="{FF2B5EF4-FFF2-40B4-BE49-F238E27FC236}">
                <a16:creationId xmlns:a16="http://schemas.microsoft.com/office/drawing/2014/main" id="{BB58952E-11DE-4E73-860D-5B3F988C452F}"/>
              </a:ext>
            </a:extLst>
          </p:cNvPr>
          <p:cNvSpPr/>
          <p:nvPr/>
        </p:nvSpPr>
        <p:spPr bwMode="auto">
          <a:xfrm>
            <a:off x="1920310" y="5194383"/>
            <a:ext cx="992246" cy="997668"/>
          </a:xfrm>
          <a:prstGeom prst="ellipse">
            <a:avLst/>
          </a:prstGeom>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2" name="Oval 11">
            <a:extLst>
              <a:ext uri="{FF2B5EF4-FFF2-40B4-BE49-F238E27FC236}">
                <a16:creationId xmlns:a16="http://schemas.microsoft.com/office/drawing/2014/main" id="{A8248CF8-52F7-47F3-A735-8CD33CCA89DC}"/>
              </a:ext>
            </a:extLst>
          </p:cNvPr>
          <p:cNvSpPr/>
          <p:nvPr/>
        </p:nvSpPr>
        <p:spPr bwMode="auto">
          <a:xfrm>
            <a:off x="9484506" y="5149199"/>
            <a:ext cx="992246" cy="997668"/>
          </a:xfrm>
          <a:prstGeom prst="ellipse">
            <a:avLst/>
          </a:prstGeom>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 name="Oval 12">
            <a:extLst>
              <a:ext uri="{FF2B5EF4-FFF2-40B4-BE49-F238E27FC236}">
                <a16:creationId xmlns:a16="http://schemas.microsoft.com/office/drawing/2014/main" id="{3ED6FECD-4F22-47A9-9948-53D676FF21DE}"/>
              </a:ext>
            </a:extLst>
          </p:cNvPr>
          <p:cNvSpPr/>
          <p:nvPr/>
        </p:nvSpPr>
        <p:spPr bwMode="auto">
          <a:xfrm>
            <a:off x="8214475" y="3294838"/>
            <a:ext cx="992246" cy="997668"/>
          </a:xfrm>
          <a:prstGeom prst="ellipse">
            <a:avLst/>
          </a:prstGeom>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7" name="Rectangle 36">
            <a:extLst>
              <a:ext uri="{FF2B5EF4-FFF2-40B4-BE49-F238E27FC236}">
                <a16:creationId xmlns:a16="http://schemas.microsoft.com/office/drawing/2014/main" id="{576DA119-64B8-4C83-8FB5-10D8468CDE3E}"/>
              </a:ext>
            </a:extLst>
          </p:cNvPr>
          <p:cNvSpPr/>
          <p:nvPr/>
        </p:nvSpPr>
        <p:spPr>
          <a:xfrm>
            <a:off x="159879" y="4330173"/>
            <a:ext cx="2224587" cy="723275"/>
          </a:xfrm>
          <a:prstGeom prst="rect">
            <a:avLst/>
          </a:prstGeom>
        </p:spPr>
        <p:txBody>
          <a:bodyPr wrap="square">
            <a:spAutoFit/>
          </a:bodyPr>
          <a:lstStyle/>
          <a:p>
            <a:pPr algn="ctr" defTabSz="951028" fontAlgn="base">
              <a:spcBef>
                <a:spcPct val="0"/>
              </a:spcBef>
              <a:spcAft>
                <a:spcPts val="612"/>
              </a:spcAft>
              <a:defRPr/>
            </a:pPr>
            <a:r>
              <a:rPr lang="en-US" sz="1800" b="1" dirty="0">
                <a:solidFill>
                  <a:srgbClr val="1A1A1A"/>
                </a:solidFill>
                <a:latin typeface="Segoe UI Semilight" panose="020B0402040204020203" pitchFamily="34" charset="0"/>
                <a:cs typeface="Segoe UI Semilight" panose="020B0402040204020203" pitchFamily="34" charset="0"/>
              </a:rPr>
              <a:t>What is SPFx ?</a:t>
            </a:r>
          </a:p>
          <a:p>
            <a:pPr algn="ctr" defTabSz="951028" fontAlgn="base">
              <a:spcBef>
                <a:spcPct val="0"/>
              </a:spcBef>
              <a:spcAft>
                <a:spcPts val="612"/>
              </a:spcAft>
              <a:defRPr/>
            </a:pPr>
            <a:endParaRPr lang="en-US" sz="1800" b="1" dirty="0">
              <a:solidFill>
                <a:srgbClr val="1A1A1A"/>
              </a:solidFill>
              <a:latin typeface="Segoe UI Semilight" panose="020B0402040204020203" pitchFamily="34" charset="0"/>
              <a:cs typeface="Segoe UI Semilight" panose="020B0402040204020203" pitchFamily="34" charset="0"/>
            </a:endParaRPr>
          </a:p>
        </p:txBody>
      </p:sp>
      <p:sp>
        <p:nvSpPr>
          <p:cNvPr id="38" name="Rectangle 37">
            <a:extLst>
              <a:ext uri="{FF2B5EF4-FFF2-40B4-BE49-F238E27FC236}">
                <a16:creationId xmlns:a16="http://schemas.microsoft.com/office/drawing/2014/main" id="{E70AEED9-D714-4C0F-9889-C43A744AC674}"/>
              </a:ext>
            </a:extLst>
          </p:cNvPr>
          <p:cNvSpPr/>
          <p:nvPr/>
        </p:nvSpPr>
        <p:spPr>
          <a:xfrm>
            <a:off x="4815237" y="1531626"/>
            <a:ext cx="2805996" cy="1000274"/>
          </a:xfrm>
          <a:prstGeom prst="rect">
            <a:avLst/>
          </a:prstGeom>
        </p:spPr>
        <p:txBody>
          <a:bodyPr wrap="square">
            <a:spAutoFit/>
          </a:bodyPr>
          <a:lstStyle/>
          <a:p>
            <a:pPr algn="ctr" defTabSz="951028" fontAlgn="base">
              <a:spcBef>
                <a:spcPct val="0"/>
              </a:spcBef>
              <a:spcAft>
                <a:spcPts val="612"/>
              </a:spcAft>
              <a:defRPr/>
            </a:pPr>
            <a:endParaRPr lang="en-US" sz="1800" b="1" dirty="0">
              <a:solidFill>
                <a:srgbClr val="1A1A1A"/>
              </a:solidFill>
              <a:latin typeface="Segoe UI Semilight" panose="020B0402040204020203" pitchFamily="34" charset="0"/>
              <a:cs typeface="Segoe UI Semilight" panose="020B0402040204020203" pitchFamily="34" charset="0"/>
            </a:endParaRPr>
          </a:p>
          <a:p>
            <a:pPr algn="ctr" defTabSz="951028" fontAlgn="base">
              <a:spcBef>
                <a:spcPct val="0"/>
              </a:spcBef>
              <a:spcAft>
                <a:spcPts val="612"/>
              </a:spcAft>
              <a:defRPr/>
            </a:pPr>
            <a:r>
              <a:rPr lang="en-US" sz="1800" b="1" dirty="0">
                <a:solidFill>
                  <a:srgbClr val="1A1A1A"/>
                </a:solidFill>
                <a:latin typeface="Segoe UI Semilight" panose="020B0402040204020203" pitchFamily="34" charset="0"/>
                <a:cs typeface="Segoe UI Semilight" panose="020B0402040204020203" pitchFamily="34" charset="0"/>
              </a:rPr>
              <a:t>What’s new in SP Dev &amp; SPFx ?</a:t>
            </a:r>
          </a:p>
        </p:txBody>
      </p:sp>
      <p:sp>
        <p:nvSpPr>
          <p:cNvPr id="39" name="Rectangle 38">
            <a:extLst>
              <a:ext uri="{FF2B5EF4-FFF2-40B4-BE49-F238E27FC236}">
                <a16:creationId xmlns:a16="http://schemas.microsoft.com/office/drawing/2014/main" id="{88429AE3-DF06-419D-A8C1-08006071FFCE}"/>
              </a:ext>
            </a:extLst>
          </p:cNvPr>
          <p:cNvSpPr/>
          <p:nvPr/>
        </p:nvSpPr>
        <p:spPr>
          <a:xfrm>
            <a:off x="8060850" y="2291855"/>
            <a:ext cx="2709249" cy="369332"/>
          </a:xfrm>
          <a:prstGeom prst="rect">
            <a:avLst/>
          </a:prstGeom>
        </p:spPr>
        <p:txBody>
          <a:bodyPr wrap="square">
            <a:spAutoFit/>
          </a:bodyPr>
          <a:lstStyle/>
          <a:p>
            <a:pPr algn="ctr" defTabSz="951028" fontAlgn="base">
              <a:spcBef>
                <a:spcPct val="0"/>
              </a:spcBef>
              <a:spcAft>
                <a:spcPts val="612"/>
              </a:spcAft>
              <a:defRPr/>
            </a:pPr>
            <a:r>
              <a:rPr lang="en-US" sz="1800" b="1" dirty="0">
                <a:solidFill>
                  <a:srgbClr val="1A1A1A"/>
                </a:solidFill>
                <a:latin typeface="Segoe UI Semilight" panose="020B0402040204020203" pitchFamily="34" charset="0"/>
                <a:cs typeface="Segoe UI Semilight" panose="020B0402040204020203" pitchFamily="34" charset="0"/>
              </a:rPr>
              <a:t>Some cool demos</a:t>
            </a:r>
          </a:p>
        </p:txBody>
      </p:sp>
      <p:sp>
        <p:nvSpPr>
          <p:cNvPr id="40" name="Rectangle 39">
            <a:extLst>
              <a:ext uri="{FF2B5EF4-FFF2-40B4-BE49-F238E27FC236}">
                <a16:creationId xmlns:a16="http://schemas.microsoft.com/office/drawing/2014/main" id="{EA34508D-D439-4812-83A3-7FDDF8247E03}"/>
              </a:ext>
            </a:extLst>
          </p:cNvPr>
          <p:cNvSpPr/>
          <p:nvPr/>
        </p:nvSpPr>
        <p:spPr>
          <a:xfrm>
            <a:off x="10452927" y="4372971"/>
            <a:ext cx="1871222" cy="343492"/>
          </a:xfrm>
          <a:prstGeom prst="rect">
            <a:avLst/>
          </a:prstGeom>
        </p:spPr>
        <p:txBody>
          <a:bodyPr wrap="square">
            <a:spAutoFit/>
          </a:bodyPr>
          <a:lstStyle/>
          <a:p>
            <a:pPr algn="ctr" defTabSz="951028" fontAlgn="base">
              <a:spcBef>
                <a:spcPct val="0"/>
              </a:spcBef>
              <a:spcAft>
                <a:spcPts val="612"/>
              </a:spcAft>
              <a:defRPr/>
            </a:pPr>
            <a:r>
              <a:rPr lang="en-US" sz="1632" b="1" dirty="0">
                <a:solidFill>
                  <a:srgbClr val="1A1A1A"/>
                </a:solidFill>
                <a:latin typeface="Segoe UI Semilight" panose="020B0402040204020203" pitchFamily="34" charset="0"/>
                <a:cs typeface="Segoe UI Semilight" panose="020B0402040204020203" pitchFamily="34" charset="0"/>
              </a:rPr>
              <a:t>Roadmap</a:t>
            </a:r>
          </a:p>
        </p:txBody>
      </p:sp>
      <p:sp>
        <p:nvSpPr>
          <p:cNvPr id="41" name="Rectangle 40">
            <a:extLst>
              <a:ext uri="{FF2B5EF4-FFF2-40B4-BE49-F238E27FC236}">
                <a16:creationId xmlns:a16="http://schemas.microsoft.com/office/drawing/2014/main" id="{EF21486B-9D4B-4367-877E-C9ECCFEB69EB}"/>
              </a:ext>
            </a:extLst>
          </p:cNvPr>
          <p:cNvSpPr/>
          <p:nvPr/>
        </p:nvSpPr>
        <p:spPr>
          <a:xfrm>
            <a:off x="1666375" y="2406535"/>
            <a:ext cx="2709249" cy="1000274"/>
          </a:xfrm>
          <a:prstGeom prst="rect">
            <a:avLst/>
          </a:prstGeom>
        </p:spPr>
        <p:txBody>
          <a:bodyPr wrap="square">
            <a:spAutoFit/>
          </a:bodyPr>
          <a:lstStyle/>
          <a:p>
            <a:pPr algn="ctr" defTabSz="951028" fontAlgn="base">
              <a:spcBef>
                <a:spcPct val="0"/>
              </a:spcBef>
              <a:spcAft>
                <a:spcPts val="612"/>
              </a:spcAft>
              <a:defRPr/>
            </a:pPr>
            <a:r>
              <a:rPr lang="en-US" sz="1800" b="1" dirty="0">
                <a:solidFill>
                  <a:srgbClr val="1A1A1A"/>
                </a:solidFill>
                <a:latin typeface="Segoe UI Semilight" panose="020B0402040204020203" pitchFamily="34" charset="0"/>
                <a:cs typeface="Segoe UI Semilight" panose="020B0402040204020203" pitchFamily="34" charset="0"/>
              </a:rPr>
              <a:t>Release notes  &amp; latest updates</a:t>
            </a:r>
          </a:p>
          <a:p>
            <a:pPr algn="ctr" defTabSz="951028" fontAlgn="base">
              <a:spcBef>
                <a:spcPct val="0"/>
              </a:spcBef>
              <a:spcAft>
                <a:spcPts val="612"/>
              </a:spcAft>
              <a:defRPr/>
            </a:pPr>
            <a:endParaRPr lang="en-US" sz="1800" b="1" dirty="0">
              <a:solidFill>
                <a:srgbClr val="1A1A1A"/>
              </a:solidFill>
              <a:latin typeface="Segoe UI Semilight" panose="020B0402040204020203" pitchFamily="34" charset="0"/>
              <a:cs typeface="Segoe UI Semilight" panose="020B0402040204020203" pitchFamily="34" charset="0"/>
            </a:endParaRPr>
          </a:p>
        </p:txBody>
      </p:sp>
      <p:sp>
        <p:nvSpPr>
          <p:cNvPr id="42" name="speech_4" title="Icon of a chat bubble with a video camera in it">
            <a:extLst>
              <a:ext uri="{FF2B5EF4-FFF2-40B4-BE49-F238E27FC236}">
                <a16:creationId xmlns:a16="http://schemas.microsoft.com/office/drawing/2014/main" id="{80882DA8-FC55-4C41-B86E-945F90E2201B}"/>
              </a:ext>
            </a:extLst>
          </p:cNvPr>
          <p:cNvSpPr>
            <a:spLocks noChangeAspect="1" noEditPoints="1"/>
          </p:cNvSpPr>
          <p:nvPr/>
        </p:nvSpPr>
        <p:spPr bwMode="auto">
          <a:xfrm>
            <a:off x="8424955" y="3580527"/>
            <a:ext cx="571283" cy="510345"/>
          </a:xfrm>
          <a:custGeom>
            <a:avLst/>
            <a:gdLst>
              <a:gd name="T0" fmla="*/ 298 w 525"/>
              <a:gd name="T1" fmla="*/ 357 h 469"/>
              <a:gd name="T2" fmla="*/ 186 w 525"/>
              <a:gd name="T3" fmla="*/ 357 h 469"/>
              <a:gd name="T4" fmla="*/ 74 w 525"/>
              <a:gd name="T5" fmla="*/ 469 h 469"/>
              <a:gd name="T6" fmla="*/ 74 w 525"/>
              <a:gd name="T7" fmla="*/ 357 h 469"/>
              <a:gd name="T8" fmla="*/ 0 w 525"/>
              <a:gd name="T9" fmla="*/ 357 h 469"/>
              <a:gd name="T10" fmla="*/ 0 w 525"/>
              <a:gd name="T11" fmla="*/ 0 h 469"/>
              <a:gd name="T12" fmla="*/ 525 w 525"/>
              <a:gd name="T13" fmla="*/ 0 h 469"/>
              <a:gd name="T14" fmla="*/ 525 w 525"/>
              <a:gd name="T15" fmla="*/ 295 h 469"/>
              <a:gd name="T16" fmla="*/ 292 w 525"/>
              <a:gd name="T17" fmla="*/ 357 h 469"/>
              <a:gd name="T18" fmla="*/ 292 w 525"/>
              <a:gd name="T19" fmla="*/ 357 h 469"/>
              <a:gd name="T20" fmla="*/ 298 w 525"/>
              <a:gd name="T21" fmla="*/ 357 h 469"/>
              <a:gd name="T22" fmla="*/ 525 w 525"/>
              <a:gd name="T23" fmla="*/ 357 h 469"/>
              <a:gd name="T24" fmla="*/ 525 w 525"/>
              <a:gd name="T25" fmla="*/ 295 h 469"/>
              <a:gd name="T26" fmla="*/ 319 w 525"/>
              <a:gd name="T27" fmla="*/ 148 h 469"/>
              <a:gd name="T28" fmla="*/ 319 w 525"/>
              <a:gd name="T29" fmla="*/ 100 h 469"/>
              <a:gd name="T30" fmla="*/ 131 w 525"/>
              <a:gd name="T31" fmla="*/ 100 h 469"/>
              <a:gd name="T32" fmla="*/ 131 w 525"/>
              <a:gd name="T33" fmla="*/ 251 h 469"/>
              <a:gd name="T34" fmla="*/ 319 w 525"/>
              <a:gd name="T35" fmla="*/ 251 h 469"/>
              <a:gd name="T36" fmla="*/ 319 w 525"/>
              <a:gd name="T37" fmla="*/ 148 h 469"/>
              <a:gd name="T38" fmla="*/ 319 w 525"/>
              <a:gd name="T39" fmla="*/ 206 h 469"/>
              <a:gd name="T40" fmla="*/ 393 w 525"/>
              <a:gd name="T41" fmla="*/ 247 h 469"/>
              <a:gd name="T42" fmla="*/ 393 w 525"/>
              <a:gd name="T43" fmla="*/ 110 h 469"/>
              <a:gd name="T44" fmla="*/ 319 w 525"/>
              <a:gd name="T45" fmla="*/ 14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5" h="469">
                <a:moveTo>
                  <a:pt x="298" y="357"/>
                </a:moveTo>
                <a:lnTo>
                  <a:pt x="186" y="357"/>
                </a:lnTo>
                <a:lnTo>
                  <a:pt x="74" y="469"/>
                </a:lnTo>
                <a:lnTo>
                  <a:pt x="74" y="357"/>
                </a:lnTo>
                <a:lnTo>
                  <a:pt x="0" y="357"/>
                </a:lnTo>
                <a:lnTo>
                  <a:pt x="0" y="0"/>
                </a:lnTo>
                <a:lnTo>
                  <a:pt x="525" y="0"/>
                </a:lnTo>
                <a:lnTo>
                  <a:pt x="525" y="295"/>
                </a:lnTo>
                <a:moveTo>
                  <a:pt x="292" y="357"/>
                </a:moveTo>
                <a:lnTo>
                  <a:pt x="292" y="357"/>
                </a:lnTo>
                <a:moveTo>
                  <a:pt x="298" y="357"/>
                </a:moveTo>
                <a:lnTo>
                  <a:pt x="525" y="357"/>
                </a:lnTo>
                <a:lnTo>
                  <a:pt x="525" y="295"/>
                </a:lnTo>
                <a:moveTo>
                  <a:pt x="319" y="148"/>
                </a:moveTo>
                <a:lnTo>
                  <a:pt x="319" y="100"/>
                </a:lnTo>
                <a:lnTo>
                  <a:pt x="131" y="100"/>
                </a:lnTo>
                <a:lnTo>
                  <a:pt x="131" y="251"/>
                </a:lnTo>
                <a:lnTo>
                  <a:pt x="319" y="251"/>
                </a:lnTo>
                <a:lnTo>
                  <a:pt x="319" y="148"/>
                </a:lnTo>
                <a:moveTo>
                  <a:pt x="319" y="206"/>
                </a:moveTo>
                <a:lnTo>
                  <a:pt x="393" y="247"/>
                </a:lnTo>
                <a:lnTo>
                  <a:pt x="393" y="110"/>
                </a:lnTo>
                <a:lnTo>
                  <a:pt x="319" y="148"/>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800">
              <a:solidFill>
                <a:srgbClr val="1A1A1A"/>
              </a:solidFill>
              <a:latin typeface="Segoe UI"/>
            </a:endParaRPr>
          </a:p>
        </p:txBody>
      </p:sp>
      <p:sp>
        <p:nvSpPr>
          <p:cNvPr id="43" name="Browser_4" title="Icon of a website or an app window">
            <a:extLst>
              <a:ext uri="{FF2B5EF4-FFF2-40B4-BE49-F238E27FC236}">
                <a16:creationId xmlns:a16="http://schemas.microsoft.com/office/drawing/2014/main" id="{EA6F0C32-9944-458B-8738-AFDAD1F27122}"/>
              </a:ext>
            </a:extLst>
          </p:cNvPr>
          <p:cNvSpPr>
            <a:spLocks noChangeAspect="1" noEditPoints="1"/>
          </p:cNvSpPr>
          <p:nvPr/>
        </p:nvSpPr>
        <p:spPr bwMode="auto">
          <a:xfrm>
            <a:off x="2164400" y="5493437"/>
            <a:ext cx="504065" cy="373041"/>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800">
              <a:solidFill>
                <a:srgbClr val="1A1A1A"/>
              </a:solidFill>
              <a:latin typeface="Segoe UI"/>
            </a:endParaRPr>
          </a:p>
        </p:txBody>
      </p:sp>
      <p:sp>
        <p:nvSpPr>
          <p:cNvPr id="44" name="people_8" title="Icon of two people with an arrow pointing to the right">
            <a:extLst>
              <a:ext uri="{FF2B5EF4-FFF2-40B4-BE49-F238E27FC236}">
                <a16:creationId xmlns:a16="http://schemas.microsoft.com/office/drawing/2014/main" id="{12A2FD3A-0938-4F8D-8883-6BF1C7B47CE2}"/>
              </a:ext>
            </a:extLst>
          </p:cNvPr>
          <p:cNvSpPr>
            <a:spLocks noChangeAspect="1" noEditPoints="1"/>
          </p:cNvSpPr>
          <p:nvPr/>
        </p:nvSpPr>
        <p:spPr bwMode="auto">
          <a:xfrm>
            <a:off x="5968820" y="2721196"/>
            <a:ext cx="498835" cy="467205"/>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262626"/>
              </a:solidFill>
              <a:latin typeface="Segoe UI Light"/>
            </a:endParaRPr>
          </a:p>
        </p:txBody>
      </p:sp>
      <p:sp>
        <p:nvSpPr>
          <p:cNvPr id="46" name="circle_2" title="Icon of three circles overlappping to make a venn diagram">
            <a:extLst>
              <a:ext uri="{FF2B5EF4-FFF2-40B4-BE49-F238E27FC236}">
                <a16:creationId xmlns:a16="http://schemas.microsoft.com/office/drawing/2014/main" id="{54B26984-2839-40E9-B76D-064F61099C05}"/>
              </a:ext>
            </a:extLst>
          </p:cNvPr>
          <p:cNvSpPr>
            <a:spLocks noChangeAspect="1" noEditPoints="1"/>
          </p:cNvSpPr>
          <p:nvPr/>
        </p:nvSpPr>
        <p:spPr bwMode="auto">
          <a:xfrm>
            <a:off x="3451470" y="3497262"/>
            <a:ext cx="536153" cy="506368"/>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Light"/>
            </a:endParaRPr>
          </a:p>
        </p:txBody>
      </p:sp>
      <p:sp>
        <p:nvSpPr>
          <p:cNvPr id="47" name="strategy" title="Icon of two circles and a curved arrow winding between three exes connecting them">
            <a:extLst>
              <a:ext uri="{FF2B5EF4-FFF2-40B4-BE49-F238E27FC236}">
                <a16:creationId xmlns:a16="http://schemas.microsoft.com/office/drawing/2014/main" id="{7DF933D1-B6C0-4FBA-AF8E-2FCEFEA4F096}"/>
              </a:ext>
            </a:extLst>
          </p:cNvPr>
          <p:cNvSpPr>
            <a:spLocks noChangeAspect="1" noEditPoints="1"/>
          </p:cNvSpPr>
          <p:nvPr/>
        </p:nvSpPr>
        <p:spPr bwMode="auto">
          <a:xfrm>
            <a:off x="9744751" y="5291514"/>
            <a:ext cx="471753" cy="628528"/>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262626"/>
              </a:solidFill>
              <a:latin typeface="Segoe UI Light"/>
            </a:endParaRPr>
          </a:p>
        </p:txBody>
      </p:sp>
    </p:spTree>
    <p:extLst>
      <p:ext uri="{BB962C8B-B14F-4D97-AF65-F5344CB8AC3E}">
        <p14:creationId xmlns:p14="http://schemas.microsoft.com/office/powerpoint/2010/main" val="40307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8"/>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5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0" grpId="0" animBg="1"/>
      <p:bldP spid="50" grpId="1" animBg="1"/>
      <p:bldP spid="49" grpId="0" animBg="1"/>
      <p:bldP spid="49" grpId="1" animBg="1"/>
      <p:bldP spid="48" grpId="0" animBg="1"/>
      <p:bldP spid="48" grpId="1"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Oval 81">
            <a:extLst>
              <a:ext uri="{FF2B5EF4-FFF2-40B4-BE49-F238E27FC236}">
                <a16:creationId xmlns:a16="http://schemas.microsoft.com/office/drawing/2014/main" id="{32D53F66-EDA2-4404-8E4F-DEAA6953D533}"/>
              </a:ext>
            </a:extLst>
          </p:cNvPr>
          <p:cNvSpPr/>
          <p:nvPr/>
        </p:nvSpPr>
        <p:spPr bwMode="auto">
          <a:xfrm>
            <a:off x="4940973" y="2224867"/>
            <a:ext cx="2518029" cy="2518029"/>
          </a:xfrm>
          <a:prstGeom prst="ellipse">
            <a:avLst/>
          </a:prstGeom>
          <a:solidFill>
            <a:schemeClr val="tx1"/>
          </a:solidFill>
          <a:ln>
            <a:noFill/>
            <a:headEnd type="none" w="med" len="med"/>
            <a:tailEnd type="none" w="med" len="med"/>
          </a:ln>
          <a:effectLst>
            <a:outerShdw blurRad="101600" algn="ctr"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11912"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428" spc="-41" dirty="0">
              <a:gradFill>
                <a:gsLst>
                  <a:gs pos="20388">
                    <a:srgbClr val="000000"/>
                  </a:gs>
                  <a:gs pos="36893">
                    <a:srgbClr val="000000"/>
                  </a:gs>
                </a:gsLst>
                <a:lin ang="5400000" scaled="0"/>
              </a:gradFill>
              <a:latin typeface="Segoe UI Semibold"/>
              <a:ea typeface="Segoe UI" pitchFamily="34" charset="0"/>
              <a:cs typeface="Segoe UI" pitchFamily="34" charset="0"/>
            </a:endParaRPr>
          </a:p>
        </p:txBody>
      </p:sp>
      <p:sp>
        <p:nvSpPr>
          <p:cNvPr id="65" name="Oval 64">
            <a:extLst>
              <a:ext uri="{FF2B5EF4-FFF2-40B4-BE49-F238E27FC236}">
                <a16:creationId xmlns:a16="http://schemas.microsoft.com/office/drawing/2014/main" id="{2ED558B8-6EED-4D13-AF2A-368DED3160E9}"/>
              </a:ext>
            </a:extLst>
          </p:cNvPr>
          <p:cNvSpPr/>
          <p:nvPr/>
        </p:nvSpPr>
        <p:spPr bwMode="auto">
          <a:xfrm>
            <a:off x="4145102" y="1447582"/>
            <a:ext cx="4042001" cy="4099361"/>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defTabSz="932186" fontAlgn="base">
              <a:lnSpc>
                <a:spcPct val="90000"/>
              </a:lnSpc>
              <a:spcBef>
                <a:spcPct val="0"/>
              </a:spcBef>
              <a:spcAft>
                <a:spcPct val="0"/>
              </a:spcAft>
            </a:pPr>
            <a:endParaRPr lang="en-US" sz="3000" err="1">
              <a:solidFill>
                <a:schemeClr val="tx1">
                  <a:lumMod val="50000"/>
                  <a:lumOff val="50000"/>
                </a:schemeClr>
              </a:solidFill>
              <a:cs typeface="Segoe UI" pitchFamily="34" charset="0"/>
            </a:endParaRPr>
          </a:p>
        </p:txBody>
      </p:sp>
      <p:sp>
        <p:nvSpPr>
          <p:cNvPr id="114" name="Rectangle 113">
            <a:extLst>
              <a:ext uri="{FF2B5EF4-FFF2-40B4-BE49-F238E27FC236}">
                <a16:creationId xmlns:a16="http://schemas.microsoft.com/office/drawing/2014/main" id="{F715111C-4330-4BC0-92C4-AEDDEB962B6D}"/>
              </a:ext>
            </a:extLst>
          </p:cNvPr>
          <p:cNvSpPr/>
          <p:nvPr/>
        </p:nvSpPr>
        <p:spPr bwMode="auto">
          <a:xfrm>
            <a:off x="7178071" y="1424750"/>
            <a:ext cx="681645" cy="6409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solidFill>
                <a:schemeClr val="tx1">
                  <a:lumMod val="50000"/>
                  <a:lumOff val="50000"/>
                </a:schemeClr>
              </a:soli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1489FA11-60B7-49E4-949F-CAD9D23A2391}"/>
              </a:ext>
            </a:extLst>
          </p:cNvPr>
          <p:cNvSpPr/>
          <p:nvPr/>
        </p:nvSpPr>
        <p:spPr bwMode="auto">
          <a:xfrm>
            <a:off x="7819757" y="3101559"/>
            <a:ext cx="878727" cy="589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a:solidFill>
                <a:schemeClr val="tx1">
                  <a:lumMod val="50000"/>
                  <a:lumOff val="50000"/>
                </a:schemeClr>
              </a:soli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1D84A672-D2AD-4DA3-92BA-201A65F18A3E}"/>
              </a:ext>
            </a:extLst>
          </p:cNvPr>
          <p:cNvSpPr/>
          <p:nvPr/>
        </p:nvSpPr>
        <p:spPr bwMode="auto">
          <a:xfrm>
            <a:off x="7397720" y="4718691"/>
            <a:ext cx="746049" cy="4820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solidFill>
                <a:schemeClr val="tx1">
                  <a:lumMod val="50000"/>
                  <a:lumOff val="50000"/>
                </a:schemeClr>
              </a:soli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A58007A0-03F6-4528-A377-8FA358804CD2}"/>
              </a:ext>
            </a:extLst>
          </p:cNvPr>
          <p:cNvSpPr/>
          <p:nvPr/>
        </p:nvSpPr>
        <p:spPr bwMode="auto">
          <a:xfrm>
            <a:off x="4255357" y="4781710"/>
            <a:ext cx="799194" cy="5748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solidFill>
                <a:schemeClr val="tx1">
                  <a:lumMod val="50000"/>
                  <a:lumOff val="50000"/>
                </a:schemeClr>
              </a:soli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8AD1CBC1-6FE5-46C0-8BFD-B91587205704}"/>
              </a:ext>
            </a:extLst>
          </p:cNvPr>
          <p:cNvSpPr/>
          <p:nvPr/>
        </p:nvSpPr>
        <p:spPr bwMode="auto">
          <a:xfrm>
            <a:off x="3560965" y="3093303"/>
            <a:ext cx="799194" cy="8100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solidFill>
                <a:schemeClr val="tx1">
                  <a:lumMod val="50000"/>
                  <a:lumOff val="50000"/>
                </a:schemeClr>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508254F1-87AB-49A0-88AC-1B0FB143878F}"/>
              </a:ext>
            </a:extLst>
          </p:cNvPr>
          <p:cNvSpPr/>
          <p:nvPr/>
        </p:nvSpPr>
        <p:spPr bwMode="auto">
          <a:xfrm>
            <a:off x="4614186" y="1480166"/>
            <a:ext cx="763108" cy="5714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solidFill>
                <a:schemeClr val="tx1">
                  <a:lumMod val="50000"/>
                  <a:lumOff val="50000"/>
                </a:schemeClr>
              </a:soli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54DEEB7A-2EF3-4AC4-824F-B46A3FB49EE7}"/>
              </a:ext>
            </a:extLst>
          </p:cNvPr>
          <p:cNvGrpSpPr/>
          <p:nvPr/>
        </p:nvGrpSpPr>
        <p:grpSpPr>
          <a:xfrm>
            <a:off x="3665398" y="3122499"/>
            <a:ext cx="631487" cy="479857"/>
            <a:chOff x="8323133" y="1659154"/>
            <a:chExt cx="394219" cy="271516"/>
          </a:xfrm>
        </p:grpSpPr>
        <p:sp>
          <p:nvSpPr>
            <p:cNvPr id="50" name="Freeform 2153">
              <a:extLst>
                <a:ext uri="{FF2B5EF4-FFF2-40B4-BE49-F238E27FC236}">
                  <a16:creationId xmlns:a16="http://schemas.microsoft.com/office/drawing/2014/main" id="{E60F73DB-C2FC-4285-BEC3-ADF62B901532}"/>
                </a:ext>
              </a:extLst>
            </p:cNvPr>
            <p:cNvSpPr>
              <a:spLocks noEditPoints="1"/>
            </p:cNvSpPr>
            <p:nvPr/>
          </p:nvSpPr>
          <p:spPr bwMode="auto">
            <a:xfrm>
              <a:off x="8323133" y="1659154"/>
              <a:ext cx="394219" cy="271516"/>
            </a:xfrm>
            <a:custGeom>
              <a:avLst/>
              <a:gdLst>
                <a:gd name="T0" fmla="*/ 283 w 302"/>
                <a:gd name="T1" fmla="*/ 189 h 208"/>
                <a:gd name="T2" fmla="*/ 19 w 302"/>
                <a:gd name="T3" fmla="*/ 189 h 208"/>
                <a:gd name="T4" fmla="*/ 19 w 302"/>
                <a:gd name="T5" fmla="*/ 19 h 208"/>
                <a:gd name="T6" fmla="*/ 283 w 302"/>
                <a:gd name="T7" fmla="*/ 19 h 208"/>
                <a:gd name="T8" fmla="*/ 283 w 302"/>
                <a:gd name="T9" fmla="*/ 189 h 208"/>
                <a:gd name="T10" fmla="*/ 302 w 302"/>
                <a:gd name="T11" fmla="*/ 0 h 208"/>
                <a:gd name="T12" fmla="*/ 0 w 302"/>
                <a:gd name="T13" fmla="*/ 0 h 208"/>
                <a:gd name="T14" fmla="*/ 0 w 302"/>
                <a:gd name="T15" fmla="*/ 208 h 208"/>
                <a:gd name="T16" fmla="*/ 302 w 302"/>
                <a:gd name="T17" fmla="*/ 208 h 208"/>
                <a:gd name="T18" fmla="*/ 302 w 302"/>
                <a:gd name="T1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208">
                  <a:moveTo>
                    <a:pt x="283" y="189"/>
                  </a:moveTo>
                  <a:lnTo>
                    <a:pt x="19" y="189"/>
                  </a:lnTo>
                  <a:lnTo>
                    <a:pt x="19" y="19"/>
                  </a:lnTo>
                  <a:lnTo>
                    <a:pt x="283" y="19"/>
                  </a:lnTo>
                  <a:lnTo>
                    <a:pt x="283" y="189"/>
                  </a:lnTo>
                  <a:close/>
                  <a:moveTo>
                    <a:pt x="302" y="0"/>
                  </a:moveTo>
                  <a:lnTo>
                    <a:pt x="0" y="0"/>
                  </a:lnTo>
                  <a:lnTo>
                    <a:pt x="0" y="208"/>
                  </a:lnTo>
                  <a:lnTo>
                    <a:pt x="302" y="208"/>
                  </a:lnTo>
                  <a:lnTo>
                    <a:pt x="302" y="0"/>
                  </a:lnTo>
                  <a:close/>
                </a:path>
              </a:pathLst>
            </a:custGeom>
            <a:solidFill>
              <a:schemeClr val="accent1"/>
            </a:solidFill>
            <a:ln w="190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19">
                <a:defRPr/>
              </a:pPr>
              <a:endParaRPr lang="en-US" sz="2040" kern="0">
                <a:solidFill>
                  <a:schemeClr val="tx1">
                    <a:lumMod val="50000"/>
                    <a:lumOff val="50000"/>
                  </a:schemeClr>
                </a:solidFill>
              </a:endParaRPr>
            </a:p>
          </p:txBody>
        </p:sp>
        <p:sp>
          <p:nvSpPr>
            <p:cNvPr id="51" name="Freeform 2154">
              <a:extLst>
                <a:ext uri="{FF2B5EF4-FFF2-40B4-BE49-F238E27FC236}">
                  <a16:creationId xmlns:a16="http://schemas.microsoft.com/office/drawing/2014/main" id="{6ABD8B58-2556-4301-B715-C3283D14932B}"/>
                </a:ext>
              </a:extLst>
            </p:cNvPr>
            <p:cNvSpPr>
              <a:spLocks/>
            </p:cNvSpPr>
            <p:nvPr/>
          </p:nvSpPr>
          <p:spPr bwMode="auto">
            <a:xfrm>
              <a:off x="8328354" y="1659154"/>
              <a:ext cx="386388" cy="148811"/>
            </a:xfrm>
            <a:custGeom>
              <a:avLst/>
              <a:gdLst>
                <a:gd name="T0" fmla="*/ 147 w 296"/>
                <a:gd name="T1" fmla="*/ 114 h 114"/>
                <a:gd name="T2" fmla="*/ 0 w 296"/>
                <a:gd name="T3" fmla="*/ 17 h 114"/>
                <a:gd name="T4" fmla="*/ 12 w 296"/>
                <a:gd name="T5" fmla="*/ 0 h 114"/>
                <a:gd name="T6" fmla="*/ 147 w 296"/>
                <a:gd name="T7" fmla="*/ 92 h 114"/>
                <a:gd name="T8" fmla="*/ 284 w 296"/>
                <a:gd name="T9" fmla="*/ 0 h 114"/>
                <a:gd name="T10" fmla="*/ 296 w 296"/>
                <a:gd name="T11" fmla="*/ 17 h 114"/>
                <a:gd name="T12" fmla="*/ 147 w 296"/>
                <a:gd name="T13" fmla="*/ 114 h 114"/>
              </a:gdLst>
              <a:ahLst/>
              <a:cxnLst>
                <a:cxn ang="0">
                  <a:pos x="T0" y="T1"/>
                </a:cxn>
                <a:cxn ang="0">
                  <a:pos x="T2" y="T3"/>
                </a:cxn>
                <a:cxn ang="0">
                  <a:pos x="T4" y="T5"/>
                </a:cxn>
                <a:cxn ang="0">
                  <a:pos x="T6" y="T7"/>
                </a:cxn>
                <a:cxn ang="0">
                  <a:pos x="T8" y="T9"/>
                </a:cxn>
                <a:cxn ang="0">
                  <a:pos x="T10" y="T11"/>
                </a:cxn>
                <a:cxn ang="0">
                  <a:pos x="T12" y="T13"/>
                </a:cxn>
              </a:cxnLst>
              <a:rect l="0" t="0" r="r" b="b"/>
              <a:pathLst>
                <a:path w="296" h="114">
                  <a:moveTo>
                    <a:pt x="147" y="114"/>
                  </a:moveTo>
                  <a:lnTo>
                    <a:pt x="0" y="17"/>
                  </a:lnTo>
                  <a:lnTo>
                    <a:pt x="12" y="0"/>
                  </a:lnTo>
                  <a:lnTo>
                    <a:pt x="147" y="92"/>
                  </a:lnTo>
                  <a:lnTo>
                    <a:pt x="284" y="0"/>
                  </a:lnTo>
                  <a:lnTo>
                    <a:pt x="296" y="17"/>
                  </a:lnTo>
                  <a:lnTo>
                    <a:pt x="147" y="114"/>
                  </a:lnTo>
                  <a:close/>
                </a:path>
              </a:pathLst>
            </a:custGeom>
            <a:solidFill>
              <a:schemeClr val="accent1"/>
            </a:solidFill>
            <a:ln w="190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19">
                <a:defRPr/>
              </a:pPr>
              <a:endParaRPr lang="en-US" sz="2040" kern="0">
                <a:solidFill>
                  <a:schemeClr val="tx1">
                    <a:lumMod val="50000"/>
                    <a:lumOff val="50000"/>
                  </a:schemeClr>
                </a:solidFill>
              </a:endParaRPr>
            </a:p>
          </p:txBody>
        </p:sp>
      </p:grpSp>
      <p:sp>
        <p:nvSpPr>
          <p:cNvPr id="24" name="Freeform 1862">
            <a:extLst>
              <a:ext uri="{FF2B5EF4-FFF2-40B4-BE49-F238E27FC236}">
                <a16:creationId xmlns:a16="http://schemas.microsoft.com/office/drawing/2014/main" id="{FC4B736A-8E23-4F18-BA98-094A7DB4D42B}"/>
              </a:ext>
            </a:extLst>
          </p:cNvPr>
          <p:cNvSpPr>
            <a:spLocks noChangeAspect="1" noEditPoints="1"/>
          </p:cNvSpPr>
          <p:nvPr/>
        </p:nvSpPr>
        <p:spPr bwMode="auto">
          <a:xfrm>
            <a:off x="3871635" y="3384859"/>
            <a:ext cx="583878" cy="488792"/>
          </a:xfrm>
          <a:prstGeom prst="rect">
            <a:avLst/>
          </a:prstGeom>
          <a:solidFill>
            <a:schemeClr val="bg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25" name="Rectangle 1846">
            <a:extLst>
              <a:ext uri="{FF2B5EF4-FFF2-40B4-BE49-F238E27FC236}">
                <a16:creationId xmlns:a16="http://schemas.microsoft.com/office/drawing/2014/main" id="{E6D06F8F-B9F4-4FDD-AFDA-1681319FBC53}"/>
              </a:ext>
            </a:extLst>
          </p:cNvPr>
          <p:cNvSpPr>
            <a:spLocks noChangeArrowheads="1"/>
          </p:cNvSpPr>
          <p:nvPr/>
        </p:nvSpPr>
        <p:spPr bwMode="auto">
          <a:xfrm>
            <a:off x="4020504" y="3561813"/>
            <a:ext cx="32694" cy="3440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26" name="Rectangle 1847">
            <a:extLst>
              <a:ext uri="{FF2B5EF4-FFF2-40B4-BE49-F238E27FC236}">
                <a16:creationId xmlns:a16="http://schemas.microsoft.com/office/drawing/2014/main" id="{5A3D8A71-16B8-42AE-A289-70B7FFDB24AF}"/>
              </a:ext>
            </a:extLst>
          </p:cNvPr>
          <p:cNvSpPr>
            <a:spLocks noChangeArrowheads="1"/>
          </p:cNvSpPr>
          <p:nvPr/>
        </p:nvSpPr>
        <p:spPr bwMode="auto">
          <a:xfrm>
            <a:off x="4116865" y="3766431"/>
            <a:ext cx="32694" cy="3440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27" name="Rectangle 1848">
            <a:extLst>
              <a:ext uri="{FF2B5EF4-FFF2-40B4-BE49-F238E27FC236}">
                <a16:creationId xmlns:a16="http://schemas.microsoft.com/office/drawing/2014/main" id="{F0971E89-D0AE-4A97-B44A-531FD91B7DEC}"/>
              </a:ext>
            </a:extLst>
          </p:cNvPr>
          <p:cNvSpPr>
            <a:spLocks noChangeArrowheads="1"/>
          </p:cNvSpPr>
          <p:nvPr/>
        </p:nvSpPr>
        <p:spPr bwMode="auto">
          <a:xfrm>
            <a:off x="4214945" y="3561813"/>
            <a:ext cx="32694" cy="3440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31" name="Rectangle 1849">
            <a:extLst>
              <a:ext uri="{FF2B5EF4-FFF2-40B4-BE49-F238E27FC236}">
                <a16:creationId xmlns:a16="http://schemas.microsoft.com/office/drawing/2014/main" id="{24C78BA1-167A-47E2-A27E-96159DD5FFB5}"/>
              </a:ext>
            </a:extLst>
          </p:cNvPr>
          <p:cNvSpPr>
            <a:spLocks noChangeArrowheads="1"/>
          </p:cNvSpPr>
          <p:nvPr/>
        </p:nvSpPr>
        <p:spPr bwMode="auto">
          <a:xfrm>
            <a:off x="4116865" y="3561813"/>
            <a:ext cx="32694" cy="3440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33" name="Rectangle 1850">
            <a:extLst>
              <a:ext uri="{FF2B5EF4-FFF2-40B4-BE49-F238E27FC236}">
                <a16:creationId xmlns:a16="http://schemas.microsoft.com/office/drawing/2014/main" id="{9ADD04D2-0A13-46D8-9CCC-6993D02D22D3}"/>
              </a:ext>
            </a:extLst>
          </p:cNvPr>
          <p:cNvSpPr>
            <a:spLocks noChangeArrowheads="1"/>
          </p:cNvSpPr>
          <p:nvPr/>
        </p:nvSpPr>
        <p:spPr bwMode="auto">
          <a:xfrm>
            <a:off x="4020504" y="3630623"/>
            <a:ext cx="32694" cy="32593"/>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34" name="Rectangle 1851">
            <a:extLst>
              <a:ext uri="{FF2B5EF4-FFF2-40B4-BE49-F238E27FC236}">
                <a16:creationId xmlns:a16="http://schemas.microsoft.com/office/drawing/2014/main" id="{77406FBA-5A84-4684-84A4-97C5F3CAC46D}"/>
              </a:ext>
            </a:extLst>
          </p:cNvPr>
          <p:cNvSpPr>
            <a:spLocks noChangeArrowheads="1"/>
          </p:cNvSpPr>
          <p:nvPr/>
        </p:nvSpPr>
        <p:spPr bwMode="auto">
          <a:xfrm>
            <a:off x="3922423" y="3630623"/>
            <a:ext cx="32694" cy="32593"/>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35" name="Rectangle 1852">
            <a:extLst>
              <a:ext uri="{FF2B5EF4-FFF2-40B4-BE49-F238E27FC236}">
                <a16:creationId xmlns:a16="http://schemas.microsoft.com/office/drawing/2014/main" id="{83E31ADC-7202-400F-A7C7-3DEDAC1974E7}"/>
              </a:ext>
            </a:extLst>
          </p:cNvPr>
          <p:cNvSpPr>
            <a:spLocks noChangeArrowheads="1"/>
          </p:cNvSpPr>
          <p:nvPr/>
        </p:nvSpPr>
        <p:spPr bwMode="auto">
          <a:xfrm>
            <a:off x="4214945" y="3630623"/>
            <a:ext cx="32694" cy="32593"/>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36" name="Rectangle 1853">
            <a:extLst>
              <a:ext uri="{FF2B5EF4-FFF2-40B4-BE49-F238E27FC236}">
                <a16:creationId xmlns:a16="http://schemas.microsoft.com/office/drawing/2014/main" id="{1D4E5620-550A-44E5-8DC7-C9AA0ADA402E}"/>
              </a:ext>
            </a:extLst>
          </p:cNvPr>
          <p:cNvSpPr>
            <a:spLocks noChangeArrowheads="1"/>
          </p:cNvSpPr>
          <p:nvPr/>
        </p:nvSpPr>
        <p:spPr bwMode="auto">
          <a:xfrm>
            <a:off x="4116865" y="3630623"/>
            <a:ext cx="32694" cy="32593"/>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37" name="Rectangle 1854">
            <a:extLst>
              <a:ext uri="{FF2B5EF4-FFF2-40B4-BE49-F238E27FC236}">
                <a16:creationId xmlns:a16="http://schemas.microsoft.com/office/drawing/2014/main" id="{C8F19B47-A1EE-4690-A496-8EE34CF2DD27}"/>
              </a:ext>
            </a:extLst>
          </p:cNvPr>
          <p:cNvSpPr>
            <a:spLocks noChangeArrowheads="1"/>
          </p:cNvSpPr>
          <p:nvPr/>
        </p:nvSpPr>
        <p:spPr bwMode="auto">
          <a:xfrm>
            <a:off x="4020504" y="3697620"/>
            <a:ext cx="32694" cy="3440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38" name="Rectangle 1855">
            <a:extLst>
              <a:ext uri="{FF2B5EF4-FFF2-40B4-BE49-F238E27FC236}">
                <a16:creationId xmlns:a16="http://schemas.microsoft.com/office/drawing/2014/main" id="{61C3422D-CB59-439C-BC20-CFE80AEBECF5}"/>
              </a:ext>
            </a:extLst>
          </p:cNvPr>
          <p:cNvSpPr>
            <a:spLocks noChangeArrowheads="1"/>
          </p:cNvSpPr>
          <p:nvPr/>
        </p:nvSpPr>
        <p:spPr bwMode="auto">
          <a:xfrm>
            <a:off x="3922423" y="3697620"/>
            <a:ext cx="32694" cy="3440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39" name="Rectangle 1856">
            <a:extLst>
              <a:ext uri="{FF2B5EF4-FFF2-40B4-BE49-F238E27FC236}">
                <a16:creationId xmlns:a16="http://schemas.microsoft.com/office/drawing/2014/main" id="{5221E1C1-AB33-40FA-9A8C-4EF2F7F6FE8A}"/>
              </a:ext>
            </a:extLst>
          </p:cNvPr>
          <p:cNvSpPr>
            <a:spLocks noChangeArrowheads="1"/>
          </p:cNvSpPr>
          <p:nvPr/>
        </p:nvSpPr>
        <p:spPr bwMode="auto">
          <a:xfrm>
            <a:off x="4214945" y="3697620"/>
            <a:ext cx="32694" cy="3440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40" name="Rectangle 1857">
            <a:extLst>
              <a:ext uri="{FF2B5EF4-FFF2-40B4-BE49-F238E27FC236}">
                <a16:creationId xmlns:a16="http://schemas.microsoft.com/office/drawing/2014/main" id="{00809C57-3432-4647-8F1F-C91F6A96394F}"/>
              </a:ext>
            </a:extLst>
          </p:cNvPr>
          <p:cNvSpPr>
            <a:spLocks noChangeArrowheads="1"/>
          </p:cNvSpPr>
          <p:nvPr/>
        </p:nvSpPr>
        <p:spPr bwMode="auto">
          <a:xfrm>
            <a:off x="4116865" y="3697620"/>
            <a:ext cx="32694" cy="3440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41" name="Rectangle 1858">
            <a:extLst>
              <a:ext uri="{FF2B5EF4-FFF2-40B4-BE49-F238E27FC236}">
                <a16:creationId xmlns:a16="http://schemas.microsoft.com/office/drawing/2014/main" id="{E6BACE00-A9DA-4092-A776-10122B847FBE}"/>
              </a:ext>
            </a:extLst>
          </p:cNvPr>
          <p:cNvSpPr>
            <a:spLocks noChangeArrowheads="1"/>
          </p:cNvSpPr>
          <p:nvPr/>
        </p:nvSpPr>
        <p:spPr bwMode="auto">
          <a:xfrm>
            <a:off x="4020504" y="3766431"/>
            <a:ext cx="32694" cy="3440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42" name="Rectangle 1859">
            <a:extLst>
              <a:ext uri="{FF2B5EF4-FFF2-40B4-BE49-F238E27FC236}">
                <a16:creationId xmlns:a16="http://schemas.microsoft.com/office/drawing/2014/main" id="{253CB73B-F164-47E7-8275-265FADD09564}"/>
              </a:ext>
            </a:extLst>
          </p:cNvPr>
          <p:cNvSpPr>
            <a:spLocks noChangeArrowheads="1"/>
          </p:cNvSpPr>
          <p:nvPr/>
        </p:nvSpPr>
        <p:spPr bwMode="auto">
          <a:xfrm>
            <a:off x="3922423" y="3766431"/>
            <a:ext cx="32694" cy="3440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43" name="Rectangle 1860">
            <a:extLst>
              <a:ext uri="{FF2B5EF4-FFF2-40B4-BE49-F238E27FC236}">
                <a16:creationId xmlns:a16="http://schemas.microsoft.com/office/drawing/2014/main" id="{C98ADA60-10FA-48DA-9C31-9DA1F197E0D1}"/>
              </a:ext>
            </a:extLst>
          </p:cNvPr>
          <p:cNvSpPr>
            <a:spLocks noChangeArrowheads="1"/>
          </p:cNvSpPr>
          <p:nvPr/>
        </p:nvSpPr>
        <p:spPr bwMode="auto">
          <a:xfrm>
            <a:off x="3922423" y="3355385"/>
            <a:ext cx="32694" cy="10321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44" name="Rectangle 1861">
            <a:extLst>
              <a:ext uri="{FF2B5EF4-FFF2-40B4-BE49-F238E27FC236}">
                <a16:creationId xmlns:a16="http://schemas.microsoft.com/office/drawing/2014/main" id="{C774FD93-A6EC-4FBE-A8CC-7CE6050C8AA5}"/>
              </a:ext>
            </a:extLst>
          </p:cNvPr>
          <p:cNvSpPr>
            <a:spLocks noChangeArrowheads="1"/>
          </p:cNvSpPr>
          <p:nvPr/>
        </p:nvSpPr>
        <p:spPr bwMode="auto">
          <a:xfrm>
            <a:off x="4214945" y="3355385"/>
            <a:ext cx="32694" cy="10321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48" name="Freeform 1862">
            <a:extLst>
              <a:ext uri="{FF2B5EF4-FFF2-40B4-BE49-F238E27FC236}">
                <a16:creationId xmlns:a16="http://schemas.microsoft.com/office/drawing/2014/main" id="{33F2FCEC-46EC-45F6-A32E-24C9F3633994}"/>
              </a:ext>
            </a:extLst>
          </p:cNvPr>
          <p:cNvSpPr>
            <a:spLocks noEditPoints="1"/>
          </p:cNvSpPr>
          <p:nvPr/>
        </p:nvSpPr>
        <p:spPr bwMode="auto">
          <a:xfrm>
            <a:off x="3824341" y="3389790"/>
            <a:ext cx="521379" cy="479856"/>
          </a:xfrm>
          <a:custGeom>
            <a:avLst/>
            <a:gdLst>
              <a:gd name="T0" fmla="*/ 284 w 303"/>
              <a:gd name="T1" fmla="*/ 246 h 265"/>
              <a:gd name="T2" fmla="*/ 19 w 303"/>
              <a:gd name="T3" fmla="*/ 246 h 265"/>
              <a:gd name="T4" fmla="*/ 19 w 303"/>
              <a:gd name="T5" fmla="*/ 19 h 265"/>
              <a:gd name="T6" fmla="*/ 284 w 303"/>
              <a:gd name="T7" fmla="*/ 19 h 265"/>
              <a:gd name="T8" fmla="*/ 284 w 303"/>
              <a:gd name="T9" fmla="*/ 246 h 265"/>
              <a:gd name="T10" fmla="*/ 303 w 303"/>
              <a:gd name="T11" fmla="*/ 0 h 265"/>
              <a:gd name="T12" fmla="*/ 0 w 303"/>
              <a:gd name="T13" fmla="*/ 0 h 265"/>
              <a:gd name="T14" fmla="*/ 0 w 303"/>
              <a:gd name="T15" fmla="*/ 265 h 265"/>
              <a:gd name="T16" fmla="*/ 303 w 303"/>
              <a:gd name="T17" fmla="*/ 265 h 265"/>
              <a:gd name="T18" fmla="*/ 303 w 303"/>
              <a:gd name="T19"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265">
                <a:moveTo>
                  <a:pt x="284" y="246"/>
                </a:moveTo>
                <a:lnTo>
                  <a:pt x="19" y="246"/>
                </a:lnTo>
                <a:lnTo>
                  <a:pt x="19" y="19"/>
                </a:lnTo>
                <a:lnTo>
                  <a:pt x="284" y="19"/>
                </a:lnTo>
                <a:lnTo>
                  <a:pt x="284" y="246"/>
                </a:lnTo>
                <a:close/>
                <a:moveTo>
                  <a:pt x="303" y="0"/>
                </a:moveTo>
                <a:lnTo>
                  <a:pt x="0" y="0"/>
                </a:lnTo>
                <a:lnTo>
                  <a:pt x="0" y="265"/>
                </a:lnTo>
                <a:lnTo>
                  <a:pt x="303" y="265"/>
                </a:lnTo>
                <a:lnTo>
                  <a:pt x="303" y="0"/>
                </a:lnTo>
                <a:close/>
              </a:path>
            </a:pathLst>
          </a:cu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49" name="Rectangle 1863">
            <a:extLst>
              <a:ext uri="{FF2B5EF4-FFF2-40B4-BE49-F238E27FC236}">
                <a16:creationId xmlns:a16="http://schemas.microsoft.com/office/drawing/2014/main" id="{C94E78AC-AA98-4BCF-9F3F-07ED2BCC343E}"/>
              </a:ext>
            </a:extLst>
          </p:cNvPr>
          <p:cNvSpPr>
            <a:spLocks noChangeArrowheads="1"/>
          </p:cNvSpPr>
          <p:nvPr/>
        </p:nvSpPr>
        <p:spPr bwMode="auto">
          <a:xfrm>
            <a:off x="3841548" y="3493003"/>
            <a:ext cx="486965" cy="34406"/>
          </a:xfrm>
          <a:prstGeom prst="rect">
            <a:avLst/>
          </a:prstGeom>
          <a:solidFill>
            <a:schemeClr val="accent1"/>
          </a:solid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57" name="Freeform 122">
            <a:extLst>
              <a:ext uri="{FF2B5EF4-FFF2-40B4-BE49-F238E27FC236}">
                <a16:creationId xmlns:a16="http://schemas.microsoft.com/office/drawing/2014/main" id="{BFE16DB6-4374-4A9F-8DD3-677F320F4AA4}"/>
              </a:ext>
            </a:extLst>
          </p:cNvPr>
          <p:cNvSpPr>
            <a:spLocks noChangeAspect="1" noEditPoints="1"/>
          </p:cNvSpPr>
          <p:nvPr/>
        </p:nvSpPr>
        <p:spPr bwMode="auto">
          <a:xfrm rot="1645962">
            <a:off x="7156737" y="4541052"/>
            <a:ext cx="871813" cy="839391"/>
          </a:xfrm>
          <a:custGeom>
            <a:avLst/>
            <a:gdLst>
              <a:gd name="T0" fmla="*/ 57 w 215"/>
              <a:gd name="T1" fmla="*/ 80 h 222"/>
              <a:gd name="T2" fmla="*/ 64 w 215"/>
              <a:gd name="T3" fmla="*/ 118 h 222"/>
              <a:gd name="T4" fmla="*/ 33 w 215"/>
              <a:gd name="T5" fmla="*/ 139 h 222"/>
              <a:gd name="T6" fmla="*/ 2 w 215"/>
              <a:gd name="T7" fmla="*/ 118 h 222"/>
              <a:gd name="T8" fmla="*/ 9 w 215"/>
              <a:gd name="T9" fmla="*/ 80 h 222"/>
              <a:gd name="T10" fmla="*/ 33 w 215"/>
              <a:gd name="T11" fmla="*/ 125 h 222"/>
              <a:gd name="T12" fmla="*/ 52 w 215"/>
              <a:gd name="T13" fmla="*/ 112 h 222"/>
              <a:gd name="T14" fmla="*/ 48 w 215"/>
              <a:gd name="T15" fmla="*/ 90 h 222"/>
              <a:gd name="T16" fmla="*/ 25 w 215"/>
              <a:gd name="T17" fmla="*/ 85 h 222"/>
              <a:gd name="T18" fmla="*/ 13 w 215"/>
              <a:gd name="T19" fmla="*/ 104 h 222"/>
              <a:gd name="T20" fmla="*/ 25 w 215"/>
              <a:gd name="T21" fmla="*/ 124 h 222"/>
              <a:gd name="T22" fmla="*/ 203 w 215"/>
              <a:gd name="T23" fmla="*/ 141 h 222"/>
              <a:gd name="T24" fmla="*/ 215 w 215"/>
              <a:gd name="T25" fmla="*/ 174 h 222"/>
              <a:gd name="T26" fmla="*/ 187 w 215"/>
              <a:gd name="T27" fmla="*/ 218 h 222"/>
              <a:gd name="T28" fmla="*/ 135 w 215"/>
              <a:gd name="T29" fmla="*/ 208 h 222"/>
              <a:gd name="T30" fmla="*/ 122 w 215"/>
              <a:gd name="T31" fmla="*/ 164 h 222"/>
              <a:gd name="T32" fmla="*/ 84 w 215"/>
              <a:gd name="T33" fmla="*/ 124 h 222"/>
              <a:gd name="T34" fmla="*/ 98 w 215"/>
              <a:gd name="T35" fmla="*/ 60 h 222"/>
              <a:gd name="T36" fmla="*/ 145 w 215"/>
              <a:gd name="T37" fmla="*/ 42 h 222"/>
              <a:gd name="T38" fmla="*/ 151 w 215"/>
              <a:gd name="T39" fmla="*/ 22 h 222"/>
              <a:gd name="T40" fmla="*/ 182 w 215"/>
              <a:gd name="T41" fmla="*/ 0 h 222"/>
              <a:gd name="T42" fmla="*/ 213 w 215"/>
              <a:gd name="T43" fmla="*/ 22 h 222"/>
              <a:gd name="T44" fmla="*/ 209 w 215"/>
              <a:gd name="T45" fmla="*/ 56 h 222"/>
              <a:gd name="T46" fmla="*/ 199 w 215"/>
              <a:gd name="T47" fmla="*/ 85 h 222"/>
              <a:gd name="T48" fmla="*/ 195 w 215"/>
              <a:gd name="T49" fmla="*/ 134 h 222"/>
              <a:gd name="T50" fmla="*/ 172 w 215"/>
              <a:gd name="T51" fmla="*/ 51 h 222"/>
              <a:gd name="T52" fmla="*/ 182 w 215"/>
              <a:gd name="T53" fmla="*/ 56 h 222"/>
              <a:gd name="T54" fmla="*/ 200 w 215"/>
              <a:gd name="T55" fmla="*/ 43 h 222"/>
              <a:gd name="T56" fmla="*/ 196 w 215"/>
              <a:gd name="T57" fmla="*/ 20 h 222"/>
              <a:gd name="T58" fmla="*/ 174 w 215"/>
              <a:gd name="T59" fmla="*/ 16 h 222"/>
              <a:gd name="T60" fmla="*/ 161 w 215"/>
              <a:gd name="T61" fmla="*/ 35 h 222"/>
              <a:gd name="T62" fmla="*/ 103 w 215"/>
              <a:gd name="T63" fmla="*/ 133 h 222"/>
              <a:gd name="T64" fmla="*/ 144 w 215"/>
              <a:gd name="T65" fmla="*/ 132 h 222"/>
              <a:gd name="T66" fmla="*/ 187 w 215"/>
              <a:gd name="T67" fmla="*/ 116 h 222"/>
              <a:gd name="T68" fmla="*/ 173 w 215"/>
              <a:gd name="T69" fmla="*/ 68 h 222"/>
              <a:gd name="T70" fmla="*/ 157 w 215"/>
              <a:gd name="T71" fmla="*/ 59 h 222"/>
              <a:gd name="T72" fmla="*/ 123 w 215"/>
              <a:gd name="T73" fmla="*/ 60 h 222"/>
              <a:gd name="T74" fmla="*/ 94 w 215"/>
              <a:gd name="T75" fmla="*/ 104 h 222"/>
              <a:gd name="T76" fmla="*/ 192 w 215"/>
              <a:gd name="T77" fmla="*/ 198 h 222"/>
              <a:gd name="T78" fmla="*/ 199 w 215"/>
              <a:gd name="T79" fmla="*/ 160 h 222"/>
              <a:gd name="T80" fmla="*/ 167 w 215"/>
              <a:gd name="T81" fmla="*/ 139 h 222"/>
              <a:gd name="T82" fmla="*/ 137 w 215"/>
              <a:gd name="T83" fmla="*/ 161 h 222"/>
              <a:gd name="T84" fmla="*/ 144 w 215"/>
              <a:gd name="T85" fmla="*/ 19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5" h="222">
                <a:moveTo>
                  <a:pt x="33" y="70"/>
                </a:moveTo>
                <a:cubicBezTo>
                  <a:pt x="38" y="70"/>
                  <a:pt x="42" y="71"/>
                  <a:pt x="46" y="72"/>
                </a:cubicBezTo>
                <a:cubicBezTo>
                  <a:pt x="50" y="74"/>
                  <a:pt x="54" y="77"/>
                  <a:pt x="57" y="80"/>
                </a:cubicBezTo>
                <a:cubicBezTo>
                  <a:pt x="60" y="83"/>
                  <a:pt x="63" y="87"/>
                  <a:pt x="64" y="91"/>
                </a:cubicBezTo>
                <a:cubicBezTo>
                  <a:pt x="66" y="95"/>
                  <a:pt x="67" y="100"/>
                  <a:pt x="67" y="104"/>
                </a:cubicBezTo>
                <a:cubicBezTo>
                  <a:pt x="67" y="109"/>
                  <a:pt x="66" y="114"/>
                  <a:pt x="64" y="118"/>
                </a:cubicBezTo>
                <a:cubicBezTo>
                  <a:pt x="63" y="122"/>
                  <a:pt x="60" y="126"/>
                  <a:pt x="57" y="129"/>
                </a:cubicBezTo>
                <a:cubicBezTo>
                  <a:pt x="54" y="132"/>
                  <a:pt x="50" y="135"/>
                  <a:pt x="46" y="136"/>
                </a:cubicBezTo>
                <a:cubicBezTo>
                  <a:pt x="42" y="138"/>
                  <a:pt x="38" y="139"/>
                  <a:pt x="33" y="139"/>
                </a:cubicBezTo>
                <a:cubicBezTo>
                  <a:pt x="29" y="139"/>
                  <a:pt x="24" y="138"/>
                  <a:pt x="20" y="136"/>
                </a:cubicBezTo>
                <a:cubicBezTo>
                  <a:pt x="16" y="135"/>
                  <a:pt x="13" y="132"/>
                  <a:pt x="9" y="129"/>
                </a:cubicBezTo>
                <a:cubicBezTo>
                  <a:pt x="6" y="126"/>
                  <a:pt x="4" y="122"/>
                  <a:pt x="2" y="118"/>
                </a:cubicBezTo>
                <a:cubicBezTo>
                  <a:pt x="0" y="114"/>
                  <a:pt x="0" y="109"/>
                  <a:pt x="0" y="104"/>
                </a:cubicBezTo>
                <a:cubicBezTo>
                  <a:pt x="0" y="100"/>
                  <a:pt x="0" y="95"/>
                  <a:pt x="2" y="91"/>
                </a:cubicBezTo>
                <a:cubicBezTo>
                  <a:pt x="4" y="87"/>
                  <a:pt x="6" y="83"/>
                  <a:pt x="9" y="80"/>
                </a:cubicBezTo>
                <a:cubicBezTo>
                  <a:pt x="13" y="77"/>
                  <a:pt x="16" y="74"/>
                  <a:pt x="20" y="72"/>
                </a:cubicBezTo>
                <a:cubicBezTo>
                  <a:pt x="24" y="71"/>
                  <a:pt x="29" y="70"/>
                  <a:pt x="33" y="70"/>
                </a:cubicBezTo>
                <a:close/>
                <a:moveTo>
                  <a:pt x="33" y="125"/>
                </a:moveTo>
                <a:cubicBezTo>
                  <a:pt x="36" y="125"/>
                  <a:pt x="39" y="125"/>
                  <a:pt x="41" y="124"/>
                </a:cubicBezTo>
                <a:cubicBezTo>
                  <a:pt x="44" y="122"/>
                  <a:pt x="46" y="121"/>
                  <a:pt x="48" y="119"/>
                </a:cubicBezTo>
                <a:cubicBezTo>
                  <a:pt x="49" y="117"/>
                  <a:pt x="51" y="115"/>
                  <a:pt x="52" y="112"/>
                </a:cubicBezTo>
                <a:cubicBezTo>
                  <a:pt x="53" y="110"/>
                  <a:pt x="54" y="107"/>
                  <a:pt x="54" y="104"/>
                </a:cubicBezTo>
                <a:cubicBezTo>
                  <a:pt x="54" y="101"/>
                  <a:pt x="53" y="99"/>
                  <a:pt x="52" y="96"/>
                </a:cubicBezTo>
                <a:cubicBezTo>
                  <a:pt x="51" y="94"/>
                  <a:pt x="49" y="91"/>
                  <a:pt x="48" y="90"/>
                </a:cubicBezTo>
                <a:cubicBezTo>
                  <a:pt x="46" y="88"/>
                  <a:pt x="44" y="86"/>
                  <a:pt x="41" y="85"/>
                </a:cubicBezTo>
                <a:cubicBezTo>
                  <a:pt x="39" y="84"/>
                  <a:pt x="36" y="84"/>
                  <a:pt x="33" y="84"/>
                </a:cubicBezTo>
                <a:cubicBezTo>
                  <a:pt x="31" y="84"/>
                  <a:pt x="28" y="84"/>
                  <a:pt x="25" y="85"/>
                </a:cubicBezTo>
                <a:cubicBezTo>
                  <a:pt x="23" y="86"/>
                  <a:pt x="21" y="88"/>
                  <a:pt x="19" y="90"/>
                </a:cubicBezTo>
                <a:cubicBezTo>
                  <a:pt x="17" y="91"/>
                  <a:pt x="16" y="94"/>
                  <a:pt x="15" y="96"/>
                </a:cubicBezTo>
                <a:cubicBezTo>
                  <a:pt x="14" y="99"/>
                  <a:pt x="13" y="101"/>
                  <a:pt x="13" y="104"/>
                </a:cubicBezTo>
                <a:cubicBezTo>
                  <a:pt x="13" y="107"/>
                  <a:pt x="14" y="110"/>
                  <a:pt x="15" y="112"/>
                </a:cubicBezTo>
                <a:cubicBezTo>
                  <a:pt x="16" y="115"/>
                  <a:pt x="17" y="117"/>
                  <a:pt x="19" y="119"/>
                </a:cubicBezTo>
                <a:cubicBezTo>
                  <a:pt x="21" y="121"/>
                  <a:pt x="23" y="122"/>
                  <a:pt x="25" y="124"/>
                </a:cubicBezTo>
                <a:cubicBezTo>
                  <a:pt x="28" y="125"/>
                  <a:pt x="31" y="125"/>
                  <a:pt x="33" y="125"/>
                </a:cubicBezTo>
                <a:close/>
                <a:moveTo>
                  <a:pt x="195" y="134"/>
                </a:moveTo>
                <a:cubicBezTo>
                  <a:pt x="198" y="136"/>
                  <a:pt x="201" y="138"/>
                  <a:pt x="203" y="141"/>
                </a:cubicBezTo>
                <a:cubicBezTo>
                  <a:pt x="206" y="144"/>
                  <a:pt x="208" y="147"/>
                  <a:pt x="210" y="151"/>
                </a:cubicBezTo>
                <a:cubicBezTo>
                  <a:pt x="212" y="154"/>
                  <a:pt x="213" y="158"/>
                  <a:pt x="214" y="162"/>
                </a:cubicBezTo>
                <a:cubicBezTo>
                  <a:pt x="215" y="166"/>
                  <a:pt x="215" y="170"/>
                  <a:pt x="215" y="174"/>
                </a:cubicBezTo>
                <a:cubicBezTo>
                  <a:pt x="215" y="180"/>
                  <a:pt x="214" y="187"/>
                  <a:pt x="212" y="193"/>
                </a:cubicBezTo>
                <a:cubicBezTo>
                  <a:pt x="209" y="198"/>
                  <a:pt x="206" y="204"/>
                  <a:pt x="202" y="208"/>
                </a:cubicBezTo>
                <a:cubicBezTo>
                  <a:pt x="197" y="212"/>
                  <a:pt x="192" y="216"/>
                  <a:pt x="187" y="218"/>
                </a:cubicBezTo>
                <a:cubicBezTo>
                  <a:pt x="181" y="221"/>
                  <a:pt x="175" y="222"/>
                  <a:pt x="168" y="222"/>
                </a:cubicBezTo>
                <a:cubicBezTo>
                  <a:pt x="162" y="222"/>
                  <a:pt x="156" y="221"/>
                  <a:pt x="150" y="218"/>
                </a:cubicBezTo>
                <a:cubicBezTo>
                  <a:pt x="144" y="216"/>
                  <a:pt x="139" y="212"/>
                  <a:pt x="135" y="208"/>
                </a:cubicBezTo>
                <a:cubicBezTo>
                  <a:pt x="130" y="204"/>
                  <a:pt x="127" y="198"/>
                  <a:pt x="125" y="193"/>
                </a:cubicBezTo>
                <a:cubicBezTo>
                  <a:pt x="122" y="187"/>
                  <a:pt x="121" y="180"/>
                  <a:pt x="121" y="174"/>
                </a:cubicBezTo>
                <a:cubicBezTo>
                  <a:pt x="121" y="170"/>
                  <a:pt x="121" y="167"/>
                  <a:pt x="122" y="164"/>
                </a:cubicBezTo>
                <a:cubicBezTo>
                  <a:pt x="116" y="161"/>
                  <a:pt x="110" y="158"/>
                  <a:pt x="105" y="155"/>
                </a:cubicBezTo>
                <a:cubicBezTo>
                  <a:pt x="100" y="151"/>
                  <a:pt x="96" y="146"/>
                  <a:pt x="92" y="141"/>
                </a:cubicBezTo>
                <a:cubicBezTo>
                  <a:pt x="88" y="136"/>
                  <a:pt x="86" y="130"/>
                  <a:pt x="84" y="124"/>
                </a:cubicBezTo>
                <a:cubicBezTo>
                  <a:pt x="82" y="118"/>
                  <a:pt x="81" y="111"/>
                  <a:pt x="81" y="104"/>
                </a:cubicBezTo>
                <a:cubicBezTo>
                  <a:pt x="81" y="96"/>
                  <a:pt x="82" y="88"/>
                  <a:pt x="85" y="80"/>
                </a:cubicBezTo>
                <a:cubicBezTo>
                  <a:pt x="89" y="72"/>
                  <a:pt x="93" y="66"/>
                  <a:pt x="98" y="60"/>
                </a:cubicBezTo>
                <a:cubicBezTo>
                  <a:pt x="104" y="55"/>
                  <a:pt x="110" y="50"/>
                  <a:pt x="118" y="47"/>
                </a:cubicBezTo>
                <a:cubicBezTo>
                  <a:pt x="125" y="44"/>
                  <a:pt x="133" y="42"/>
                  <a:pt x="141" y="42"/>
                </a:cubicBezTo>
                <a:cubicBezTo>
                  <a:pt x="142" y="42"/>
                  <a:pt x="144" y="42"/>
                  <a:pt x="145" y="42"/>
                </a:cubicBezTo>
                <a:cubicBezTo>
                  <a:pt x="146" y="42"/>
                  <a:pt x="148" y="42"/>
                  <a:pt x="149" y="42"/>
                </a:cubicBezTo>
                <a:cubicBezTo>
                  <a:pt x="148" y="40"/>
                  <a:pt x="148" y="37"/>
                  <a:pt x="148" y="35"/>
                </a:cubicBezTo>
                <a:cubicBezTo>
                  <a:pt x="148" y="30"/>
                  <a:pt x="149" y="26"/>
                  <a:pt x="151" y="22"/>
                </a:cubicBezTo>
                <a:cubicBezTo>
                  <a:pt x="152" y="17"/>
                  <a:pt x="155" y="14"/>
                  <a:pt x="158" y="11"/>
                </a:cubicBezTo>
                <a:cubicBezTo>
                  <a:pt x="161" y="7"/>
                  <a:pt x="164" y="5"/>
                  <a:pt x="169" y="3"/>
                </a:cubicBezTo>
                <a:cubicBezTo>
                  <a:pt x="173" y="1"/>
                  <a:pt x="177" y="0"/>
                  <a:pt x="182" y="0"/>
                </a:cubicBezTo>
                <a:cubicBezTo>
                  <a:pt x="186" y="0"/>
                  <a:pt x="191" y="1"/>
                  <a:pt x="195" y="3"/>
                </a:cubicBezTo>
                <a:cubicBezTo>
                  <a:pt x="199" y="5"/>
                  <a:pt x="202" y="7"/>
                  <a:pt x="205" y="11"/>
                </a:cubicBezTo>
                <a:cubicBezTo>
                  <a:pt x="208" y="14"/>
                  <a:pt x="211" y="17"/>
                  <a:pt x="213" y="22"/>
                </a:cubicBezTo>
                <a:cubicBezTo>
                  <a:pt x="214" y="26"/>
                  <a:pt x="215" y="30"/>
                  <a:pt x="215" y="35"/>
                </a:cubicBezTo>
                <a:cubicBezTo>
                  <a:pt x="215" y="39"/>
                  <a:pt x="215" y="43"/>
                  <a:pt x="214" y="46"/>
                </a:cubicBezTo>
                <a:cubicBezTo>
                  <a:pt x="212" y="50"/>
                  <a:pt x="211" y="53"/>
                  <a:pt x="209" y="56"/>
                </a:cubicBezTo>
                <a:cubicBezTo>
                  <a:pt x="206" y="59"/>
                  <a:pt x="204" y="61"/>
                  <a:pt x="201" y="64"/>
                </a:cubicBezTo>
                <a:cubicBezTo>
                  <a:pt x="198" y="66"/>
                  <a:pt x="194" y="67"/>
                  <a:pt x="191" y="68"/>
                </a:cubicBezTo>
                <a:cubicBezTo>
                  <a:pt x="194" y="74"/>
                  <a:pt x="197" y="79"/>
                  <a:pt x="199" y="85"/>
                </a:cubicBezTo>
                <a:cubicBezTo>
                  <a:pt x="201" y="92"/>
                  <a:pt x="202" y="98"/>
                  <a:pt x="202" y="104"/>
                </a:cubicBezTo>
                <a:cubicBezTo>
                  <a:pt x="202" y="109"/>
                  <a:pt x="201" y="115"/>
                  <a:pt x="200" y="119"/>
                </a:cubicBezTo>
                <a:cubicBezTo>
                  <a:pt x="199" y="124"/>
                  <a:pt x="197" y="129"/>
                  <a:pt x="195" y="134"/>
                </a:cubicBezTo>
                <a:close/>
                <a:moveTo>
                  <a:pt x="161" y="35"/>
                </a:moveTo>
                <a:cubicBezTo>
                  <a:pt x="161" y="39"/>
                  <a:pt x="163" y="43"/>
                  <a:pt x="165" y="47"/>
                </a:cubicBezTo>
                <a:cubicBezTo>
                  <a:pt x="168" y="48"/>
                  <a:pt x="170" y="49"/>
                  <a:pt x="172" y="51"/>
                </a:cubicBezTo>
                <a:cubicBezTo>
                  <a:pt x="175" y="52"/>
                  <a:pt x="177" y="54"/>
                  <a:pt x="179" y="56"/>
                </a:cubicBezTo>
                <a:cubicBezTo>
                  <a:pt x="180" y="56"/>
                  <a:pt x="180" y="56"/>
                  <a:pt x="180" y="56"/>
                </a:cubicBezTo>
                <a:cubicBezTo>
                  <a:pt x="181" y="56"/>
                  <a:pt x="181" y="56"/>
                  <a:pt x="182" y="56"/>
                </a:cubicBezTo>
                <a:cubicBezTo>
                  <a:pt x="184" y="56"/>
                  <a:pt x="187" y="55"/>
                  <a:pt x="190" y="54"/>
                </a:cubicBezTo>
                <a:cubicBezTo>
                  <a:pt x="192" y="53"/>
                  <a:pt x="194" y="52"/>
                  <a:pt x="196" y="50"/>
                </a:cubicBezTo>
                <a:cubicBezTo>
                  <a:pt x="198" y="48"/>
                  <a:pt x="199" y="46"/>
                  <a:pt x="200" y="43"/>
                </a:cubicBezTo>
                <a:cubicBezTo>
                  <a:pt x="201" y="41"/>
                  <a:pt x="202" y="38"/>
                  <a:pt x="202" y="35"/>
                </a:cubicBezTo>
                <a:cubicBezTo>
                  <a:pt x="202" y="32"/>
                  <a:pt x="201" y="29"/>
                  <a:pt x="200" y="27"/>
                </a:cubicBezTo>
                <a:cubicBezTo>
                  <a:pt x="199" y="24"/>
                  <a:pt x="198" y="22"/>
                  <a:pt x="196" y="20"/>
                </a:cubicBezTo>
                <a:cubicBezTo>
                  <a:pt x="194" y="18"/>
                  <a:pt x="192" y="17"/>
                  <a:pt x="190" y="16"/>
                </a:cubicBezTo>
                <a:cubicBezTo>
                  <a:pt x="187" y="15"/>
                  <a:pt x="184" y="14"/>
                  <a:pt x="182" y="14"/>
                </a:cubicBezTo>
                <a:cubicBezTo>
                  <a:pt x="179" y="14"/>
                  <a:pt x="176" y="15"/>
                  <a:pt x="174" y="16"/>
                </a:cubicBezTo>
                <a:cubicBezTo>
                  <a:pt x="171" y="17"/>
                  <a:pt x="169" y="18"/>
                  <a:pt x="167" y="20"/>
                </a:cubicBezTo>
                <a:cubicBezTo>
                  <a:pt x="166" y="22"/>
                  <a:pt x="164" y="24"/>
                  <a:pt x="163" y="27"/>
                </a:cubicBezTo>
                <a:cubicBezTo>
                  <a:pt x="162" y="29"/>
                  <a:pt x="161" y="32"/>
                  <a:pt x="161" y="35"/>
                </a:cubicBezTo>
                <a:close/>
                <a:moveTo>
                  <a:pt x="94" y="104"/>
                </a:moveTo>
                <a:cubicBezTo>
                  <a:pt x="94" y="110"/>
                  <a:pt x="95" y="115"/>
                  <a:pt x="96" y="119"/>
                </a:cubicBezTo>
                <a:cubicBezTo>
                  <a:pt x="98" y="124"/>
                  <a:pt x="100" y="129"/>
                  <a:pt x="103" y="133"/>
                </a:cubicBezTo>
                <a:cubicBezTo>
                  <a:pt x="106" y="137"/>
                  <a:pt x="109" y="141"/>
                  <a:pt x="113" y="144"/>
                </a:cubicBezTo>
                <a:cubicBezTo>
                  <a:pt x="117" y="147"/>
                  <a:pt x="122" y="149"/>
                  <a:pt x="127" y="151"/>
                </a:cubicBezTo>
                <a:cubicBezTo>
                  <a:pt x="131" y="143"/>
                  <a:pt x="137" y="136"/>
                  <a:pt x="144" y="132"/>
                </a:cubicBezTo>
                <a:cubicBezTo>
                  <a:pt x="151" y="127"/>
                  <a:pt x="159" y="125"/>
                  <a:pt x="168" y="125"/>
                </a:cubicBezTo>
                <a:cubicBezTo>
                  <a:pt x="173" y="125"/>
                  <a:pt x="178" y="126"/>
                  <a:pt x="183" y="127"/>
                </a:cubicBezTo>
                <a:cubicBezTo>
                  <a:pt x="185" y="124"/>
                  <a:pt x="186" y="120"/>
                  <a:pt x="187" y="116"/>
                </a:cubicBezTo>
                <a:cubicBezTo>
                  <a:pt x="188" y="112"/>
                  <a:pt x="188" y="108"/>
                  <a:pt x="188" y="104"/>
                </a:cubicBezTo>
                <a:cubicBezTo>
                  <a:pt x="188" y="97"/>
                  <a:pt x="187" y="91"/>
                  <a:pt x="184" y="85"/>
                </a:cubicBezTo>
                <a:cubicBezTo>
                  <a:pt x="182" y="79"/>
                  <a:pt x="178" y="73"/>
                  <a:pt x="173" y="68"/>
                </a:cubicBezTo>
                <a:cubicBezTo>
                  <a:pt x="173" y="68"/>
                  <a:pt x="173" y="68"/>
                  <a:pt x="173" y="68"/>
                </a:cubicBezTo>
                <a:cubicBezTo>
                  <a:pt x="170" y="66"/>
                  <a:pt x="168" y="64"/>
                  <a:pt x="165" y="63"/>
                </a:cubicBezTo>
                <a:cubicBezTo>
                  <a:pt x="163" y="61"/>
                  <a:pt x="160" y="60"/>
                  <a:pt x="157" y="59"/>
                </a:cubicBezTo>
                <a:cubicBezTo>
                  <a:pt x="157" y="59"/>
                  <a:pt x="157" y="59"/>
                  <a:pt x="157" y="59"/>
                </a:cubicBezTo>
                <a:cubicBezTo>
                  <a:pt x="152" y="57"/>
                  <a:pt x="147" y="56"/>
                  <a:pt x="141" y="56"/>
                </a:cubicBezTo>
                <a:cubicBezTo>
                  <a:pt x="135" y="56"/>
                  <a:pt x="129" y="57"/>
                  <a:pt x="123" y="60"/>
                </a:cubicBezTo>
                <a:cubicBezTo>
                  <a:pt x="117" y="62"/>
                  <a:pt x="112" y="66"/>
                  <a:pt x="108" y="70"/>
                </a:cubicBezTo>
                <a:cubicBezTo>
                  <a:pt x="104" y="74"/>
                  <a:pt x="100" y="80"/>
                  <a:pt x="98" y="85"/>
                </a:cubicBezTo>
                <a:cubicBezTo>
                  <a:pt x="95" y="91"/>
                  <a:pt x="94" y="98"/>
                  <a:pt x="94" y="104"/>
                </a:cubicBezTo>
                <a:close/>
                <a:moveTo>
                  <a:pt x="168" y="208"/>
                </a:moveTo>
                <a:cubicBezTo>
                  <a:pt x="173" y="208"/>
                  <a:pt x="177" y="207"/>
                  <a:pt x="181" y="206"/>
                </a:cubicBezTo>
                <a:cubicBezTo>
                  <a:pt x="185" y="204"/>
                  <a:pt x="189" y="201"/>
                  <a:pt x="192" y="198"/>
                </a:cubicBezTo>
                <a:cubicBezTo>
                  <a:pt x="195" y="195"/>
                  <a:pt x="197" y="191"/>
                  <a:pt x="199" y="187"/>
                </a:cubicBezTo>
                <a:cubicBezTo>
                  <a:pt x="201" y="183"/>
                  <a:pt x="202" y="178"/>
                  <a:pt x="202" y="174"/>
                </a:cubicBezTo>
                <a:cubicBezTo>
                  <a:pt x="202" y="169"/>
                  <a:pt x="201" y="164"/>
                  <a:pt x="199" y="160"/>
                </a:cubicBezTo>
                <a:cubicBezTo>
                  <a:pt x="197" y="156"/>
                  <a:pt x="195" y="152"/>
                  <a:pt x="192" y="149"/>
                </a:cubicBezTo>
                <a:cubicBezTo>
                  <a:pt x="189" y="146"/>
                  <a:pt x="185" y="143"/>
                  <a:pt x="181" y="142"/>
                </a:cubicBezTo>
                <a:cubicBezTo>
                  <a:pt x="176" y="140"/>
                  <a:pt x="172" y="139"/>
                  <a:pt x="167" y="139"/>
                </a:cubicBezTo>
                <a:cubicBezTo>
                  <a:pt x="163" y="139"/>
                  <a:pt x="158" y="140"/>
                  <a:pt x="154" y="142"/>
                </a:cubicBezTo>
                <a:cubicBezTo>
                  <a:pt x="150" y="144"/>
                  <a:pt x="147" y="146"/>
                  <a:pt x="144" y="150"/>
                </a:cubicBezTo>
                <a:cubicBezTo>
                  <a:pt x="141" y="153"/>
                  <a:pt x="139" y="156"/>
                  <a:pt x="137" y="161"/>
                </a:cubicBezTo>
                <a:cubicBezTo>
                  <a:pt x="135" y="165"/>
                  <a:pt x="134" y="169"/>
                  <a:pt x="134" y="174"/>
                </a:cubicBezTo>
                <a:cubicBezTo>
                  <a:pt x="134" y="178"/>
                  <a:pt x="135" y="183"/>
                  <a:pt x="137" y="187"/>
                </a:cubicBezTo>
                <a:cubicBezTo>
                  <a:pt x="139" y="191"/>
                  <a:pt x="141" y="195"/>
                  <a:pt x="144" y="198"/>
                </a:cubicBezTo>
                <a:cubicBezTo>
                  <a:pt x="147" y="201"/>
                  <a:pt x="151" y="204"/>
                  <a:pt x="155" y="206"/>
                </a:cubicBezTo>
                <a:cubicBezTo>
                  <a:pt x="159" y="207"/>
                  <a:pt x="164" y="208"/>
                  <a:pt x="168" y="208"/>
                </a:cubicBezTo>
                <a:close/>
              </a:path>
            </a:pathLst>
          </a:custGeom>
          <a:solidFill>
            <a:schemeClr val="accent1"/>
          </a:solidFill>
          <a:ln>
            <a:noFill/>
          </a:ln>
        </p:spPr>
        <p:txBody>
          <a:bodyPr vert="horz" wrap="square" lIns="89593" tIns="44797" rIns="89593" bIns="4479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77" name="Freeform 24">
            <a:extLst>
              <a:ext uri="{FF2B5EF4-FFF2-40B4-BE49-F238E27FC236}">
                <a16:creationId xmlns:a16="http://schemas.microsoft.com/office/drawing/2014/main" id="{8A23BA4F-0B7F-4B5B-B308-D157A6A6A682}"/>
              </a:ext>
            </a:extLst>
          </p:cNvPr>
          <p:cNvSpPr>
            <a:spLocks noChangeAspect="1" noEditPoints="1"/>
          </p:cNvSpPr>
          <p:nvPr/>
        </p:nvSpPr>
        <p:spPr bwMode="auto">
          <a:xfrm>
            <a:off x="4708208" y="1365105"/>
            <a:ext cx="593869" cy="626457"/>
          </a:xfrm>
          <a:custGeom>
            <a:avLst/>
            <a:gdLst>
              <a:gd name="T0" fmla="*/ 93 w 163"/>
              <a:gd name="T1" fmla="*/ 54 h 173"/>
              <a:gd name="T2" fmla="*/ 35 w 163"/>
              <a:gd name="T3" fmla="*/ 54 h 173"/>
              <a:gd name="T4" fmla="*/ 35 w 163"/>
              <a:gd name="T5" fmla="*/ 43 h 173"/>
              <a:gd name="T6" fmla="*/ 93 w 163"/>
              <a:gd name="T7" fmla="*/ 43 h 173"/>
              <a:gd name="T8" fmla="*/ 93 w 163"/>
              <a:gd name="T9" fmla="*/ 54 h 173"/>
              <a:gd name="T10" fmla="*/ 35 w 163"/>
              <a:gd name="T11" fmla="*/ 65 h 173"/>
              <a:gd name="T12" fmla="*/ 128 w 163"/>
              <a:gd name="T13" fmla="*/ 65 h 173"/>
              <a:gd name="T14" fmla="*/ 128 w 163"/>
              <a:gd name="T15" fmla="*/ 76 h 173"/>
              <a:gd name="T16" fmla="*/ 35 w 163"/>
              <a:gd name="T17" fmla="*/ 76 h 173"/>
              <a:gd name="T18" fmla="*/ 35 w 163"/>
              <a:gd name="T19" fmla="*/ 65 h 173"/>
              <a:gd name="T20" fmla="*/ 35 w 163"/>
              <a:gd name="T21" fmla="*/ 86 h 173"/>
              <a:gd name="T22" fmla="*/ 128 w 163"/>
              <a:gd name="T23" fmla="*/ 86 h 173"/>
              <a:gd name="T24" fmla="*/ 128 w 163"/>
              <a:gd name="T25" fmla="*/ 97 h 173"/>
              <a:gd name="T26" fmla="*/ 35 w 163"/>
              <a:gd name="T27" fmla="*/ 97 h 173"/>
              <a:gd name="T28" fmla="*/ 35 w 163"/>
              <a:gd name="T29" fmla="*/ 86 h 173"/>
              <a:gd name="T30" fmla="*/ 35 w 163"/>
              <a:gd name="T31" fmla="*/ 108 h 173"/>
              <a:gd name="T32" fmla="*/ 128 w 163"/>
              <a:gd name="T33" fmla="*/ 108 h 173"/>
              <a:gd name="T34" fmla="*/ 128 w 163"/>
              <a:gd name="T35" fmla="*/ 119 h 173"/>
              <a:gd name="T36" fmla="*/ 35 w 163"/>
              <a:gd name="T37" fmla="*/ 119 h 173"/>
              <a:gd name="T38" fmla="*/ 35 w 163"/>
              <a:gd name="T39" fmla="*/ 108 h 173"/>
              <a:gd name="T40" fmla="*/ 35 w 163"/>
              <a:gd name="T41" fmla="*/ 129 h 173"/>
              <a:gd name="T42" fmla="*/ 128 w 163"/>
              <a:gd name="T43" fmla="*/ 129 h 173"/>
              <a:gd name="T44" fmla="*/ 128 w 163"/>
              <a:gd name="T45" fmla="*/ 140 h 173"/>
              <a:gd name="T46" fmla="*/ 35 w 163"/>
              <a:gd name="T47" fmla="*/ 140 h 173"/>
              <a:gd name="T48" fmla="*/ 35 w 163"/>
              <a:gd name="T49" fmla="*/ 129 h 173"/>
              <a:gd name="T50" fmla="*/ 163 w 163"/>
              <a:gd name="T51" fmla="*/ 11 h 173"/>
              <a:gd name="T52" fmla="*/ 163 w 163"/>
              <a:gd name="T53" fmla="*/ 173 h 173"/>
              <a:gd name="T54" fmla="*/ 0 w 163"/>
              <a:gd name="T55" fmla="*/ 173 h 173"/>
              <a:gd name="T56" fmla="*/ 0 w 163"/>
              <a:gd name="T57" fmla="*/ 0 h 173"/>
              <a:gd name="T58" fmla="*/ 24 w 163"/>
              <a:gd name="T59" fmla="*/ 11 h 173"/>
              <a:gd name="T60" fmla="*/ 47 w 163"/>
              <a:gd name="T61" fmla="*/ 0 h 173"/>
              <a:gd name="T62" fmla="*/ 70 w 163"/>
              <a:gd name="T63" fmla="*/ 11 h 173"/>
              <a:gd name="T64" fmla="*/ 93 w 163"/>
              <a:gd name="T65" fmla="*/ 0 h 173"/>
              <a:gd name="T66" fmla="*/ 117 w 163"/>
              <a:gd name="T67" fmla="*/ 11 h 173"/>
              <a:gd name="T68" fmla="*/ 140 w 163"/>
              <a:gd name="T69" fmla="*/ 0 h 173"/>
              <a:gd name="T70" fmla="*/ 163 w 163"/>
              <a:gd name="T71" fmla="*/ 11 h 173"/>
              <a:gd name="T72" fmla="*/ 152 w 163"/>
              <a:gd name="T73" fmla="*/ 18 h 173"/>
              <a:gd name="T74" fmla="*/ 140 w 163"/>
              <a:gd name="T75" fmla="*/ 12 h 173"/>
              <a:gd name="T76" fmla="*/ 128 w 163"/>
              <a:gd name="T77" fmla="*/ 18 h 173"/>
              <a:gd name="T78" fmla="*/ 117 w 163"/>
              <a:gd name="T79" fmla="*/ 23 h 173"/>
              <a:gd name="T80" fmla="*/ 105 w 163"/>
              <a:gd name="T81" fmla="*/ 18 h 173"/>
              <a:gd name="T82" fmla="*/ 93 w 163"/>
              <a:gd name="T83" fmla="*/ 12 h 173"/>
              <a:gd name="T84" fmla="*/ 82 w 163"/>
              <a:gd name="T85" fmla="*/ 18 h 173"/>
              <a:gd name="T86" fmla="*/ 70 w 163"/>
              <a:gd name="T87" fmla="*/ 23 h 173"/>
              <a:gd name="T88" fmla="*/ 58 w 163"/>
              <a:gd name="T89" fmla="*/ 18 h 173"/>
              <a:gd name="T90" fmla="*/ 47 w 163"/>
              <a:gd name="T91" fmla="*/ 12 h 173"/>
              <a:gd name="T92" fmla="*/ 35 w 163"/>
              <a:gd name="T93" fmla="*/ 18 h 173"/>
              <a:gd name="T94" fmla="*/ 24 w 163"/>
              <a:gd name="T95" fmla="*/ 23 h 173"/>
              <a:gd name="T96" fmla="*/ 18 w 163"/>
              <a:gd name="T97" fmla="*/ 20 h 173"/>
              <a:gd name="T98" fmla="*/ 12 w 163"/>
              <a:gd name="T99" fmla="*/ 18 h 173"/>
              <a:gd name="T100" fmla="*/ 12 w 163"/>
              <a:gd name="T101" fmla="*/ 162 h 173"/>
              <a:gd name="T102" fmla="*/ 152 w 163"/>
              <a:gd name="T103" fmla="*/ 162 h 173"/>
              <a:gd name="T104" fmla="*/ 152 w 163"/>
              <a:gd name="T105" fmla="*/ 1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3" h="173">
                <a:moveTo>
                  <a:pt x="93" y="54"/>
                </a:moveTo>
                <a:cubicBezTo>
                  <a:pt x="35" y="54"/>
                  <a:pt x="35" y="54"/>
                  <a:pt x="35" y="54"/>
                </a:cubicBezTo>
                <a:cubicBezTo>
                  <a:pt x="35" y="43"/>
                  <a:pt x="35" y="43"/>
                  <a:pt x="35" y="43"/>
                </a:cubicBezTo>
                <a:cubicBezTo>
                  <a:pt x="93" y="43"/>
                  <a:pt x="93" y="43"/>
                  <a:pt x="93" y="43"/>
                </a:cubicBezTo>
                <a:cubicBezTo>
                  <a:pt x="93" y="54"/>
                  <a:pt x="93" y="54"/>
                  <a:pt x="93" y="54"/>
                </a:cubicBezTo>
                <a:close/>
                <a:moveTo>
                  <a:pt x="35" y="65"/>
                </a:moveTo>
                <a:cubicBezTo>
                  <a:pt x="128" y="65"/>
                  <a:pt x="128" y="65"/>
                  <a:pt x="128" y="65"/>
                </a:cubicBezTo>
                <a:cubicBezTo>
                  <a:pt x="128" y="76"/>
                  <a:pt x="128" y="76"/>
                  <a:pt x="128" y="76"/>
                </a:cubicBezTo>
                <a:cubicBezTo>
                  <a:pt x="35" y="76"/>
                  <a:pt x="35" y="76"/>
                  <a:pt x="35" y="76"/>
                </a:cubicBezTo>
                <a:cubicBezTo>
                  <a:pt x="35" y="65"/>
                  <a:pt x="35" y="65"/>
                  <a:pt x="35" y="65"/>
                </a:cubicBezTo>
                <a:close/>
                <a:moveTo>
                  <a:pt x="35" y="86"/>
                </a:moveTo>
                <a:cubicBezTo>
                  <a:pt x="128" y="86"/>
                  <a:pt x="128" y="86"/>
                  <a:pt x="128" y="86"/>
                </a:cubicBezTo>
                <a:cubicBezTo>
                  <a:pt x="128" y="97"/>
                  <a:pt x="128" y="97"/>
                  <a:pt x="128" y="97"/>
                </a:cubicBezTo>
                <a:cubicBezTo>
                  <a:pt x="35" y="97"/>
                  <a:pt x="35" y="97"/>
                  <a:pt x="35" y="97"/>
                </a:cubicBezTo>
                <a:cubicBezTo>
                  <a:pt x="35" y="86"/>
                  <a:pt x="35" y="86"/>
                  <a:pt x="35" y="86"/>
                </a:cubicBezTo>
                <a:close/>
                <a:moveTo>
                  <a:pt x="35" y="108"/>
                </a:moveTo>
                <a:cubicBezTo>
                  <a:pt x="128" y="108"/>
                  <a:pt x="128" y="108"/>
                  <a:pt x="128" y="108"/>
                </a:cubicBezTo>
                <a:cubicBezTo>
                  <a:pt x="128" y="119"/>
                  <a:pt x="128" y="119"/>
                  <a:pt x="128" y="119"/>
                </a:cubicBezTo>
                <a:cubicBezTo>
                  <a:pt x="35" y="119"/>
                  <a:pt x="35" y="119"/>
                  <a:pt x="35" y="119"/>
                </a:cubicBezTo>
                <a:cubicBezTo>
                  <a:pt x="35" y="108"/>
                  <a:pt x="35" y="108"/>
                  <a:pt x="35" y="108"/>
                </a:cubicBezTo>
                <a:close/>
                <a:moveTo>
                  <a:pt x="35" y="129"/>
                </a:moveTo>
                <a:cubicBezTo>
                  <a:pt x="128" y="129"/>
                  <a:pt x="128" y="129"/>
                  <a:pt x="128" y="129"/>
                </a:cubicBezTo>
                <a:cubicBezTo>
                  <a:pt x="128" y="140"/>
                  <a:pt x="128" y="140"/>
                  <a:pt x="128" y="140"/>
                </a:cubicBezTo>
                <a:cubicBezTo>
                  <a:pt x="35" y="140"/>
                  <a:pt x="35" y="140"/>
                  <a:pt x="35" y="140"/>
                </a:cubicBezTo>
                <a:cubicBezTo>
                  <a:pt x="35" y="129"/>
                  <a:pt x="35" y="129"/>
                  <a:pt x="35" y="129"/>
                </a:cubicBezTo>
                <a:close/>
                <a:moveTo>
                  <a:pt x="163" y="11"/>
                </a:moveTo>
                <a:cubicBezTo>
                  <a:pt x="163" y="173"/>
                  <a:pt x="163" y="173"/>
                  <a:pt x="163" y="173"/>
                </a:cubicBezTo>
                <a:cubicBezTo>
                  <a:pt x="0" y="173"/>
                  <a:pt x="0" y="173"/>
                  <a:pt x="0" y="173"/>
                </a:cubicBezTo>
                <a:cubicBezTo>
                  <a:pt x="0" y="0"/>
                  <a:pt x="0" y="0"/>
                  <a:pt x="0" y="0"/>
                </a:cubicBezTo>
                <a:cubicBezTo>
                  <a:pt x="24" y="11"/>
                  <a:pt x="24" y="11"/>
                  <a:pt x="24" y="11"/>
                </a:cubicBezTo>
                <a:cubicBezTo>
                  <a:pt x="47" y="0"/>
                  <a:pt x="47" y="0"/>
                  <a:pt x="47" y="0"/>
                </a:cubicBezTo>
                <a:cubicBezTo>
                  <a:pt x="70" y="11"/>
                  <a:pt x="70" y="11"/>
                  <a:pt x="70" y="11"/>
                </a:cubicBezTo>
                <a:cubicBezTo>
                  <a:pt x="93" y="0"/>
                  <a:pt x="93" y="0"/>
                  <a:pt x="93" y="0"/>
                </a:cubicBezTo>
                <a:cubicBezTo>
                  <a:pt x="117" y="11"/>
                  <a:pt x="117" y="11"/>
                  <a:pt x="117" y="11"/>
                </a:cubicBezTo>
                <a:cubicBezTo>
                  <a:pt x="140" y="0"/>
                  <a:pt x="140" y="0"/>
                  <a:pt x="140" y="0"/>
                </a:cubicBezTo>
                <a:cubicBezTo>
                  <a:pt x="163" y="11"/>
                  <a:pt x="163" y="11"/>
                  <a:pt x="163" y="11"/>
                </a:cubicBezTo>
                <a:close/>
                <a:moveTo>
                  <a:pt x="152" y="18"/>
                </a:moveTo>
                <a:cubicBezTo>
                  <a:pt x="140" y="12"/>
                  <a:pt x="140" y="12"/>
                  <a:pt x="140" y="12"/>
                </a:cubicBezTo>
                <a:cubicBezTo>
                  <a:pt x="136" y="14"/>
                  <a:pt x="132" y="16"/>
                  <a:pt x="128" y="18"/>
                </a:cubicBezTo>
                <a:cubicBezTo>
                  <a:pt x="125" y="19"/>
                  <a:pt x="121" y="21"/>
                  <a:pt x="117" y="23"/>
                </a:cubicBezTo>
                <a:cubicBezTo>
                  <a:pt x="113" y="21"/>
                  <a:pt x="109" y="19"/>
                  <a:pt x="105" y="18"/>
                </a:cubicBezTo>
                <a:cubicBezTo>
                  <a:pt x="101" y="16"/>
                  <a:pt x="97" y="14"/>
                  <a:pt x="93" y="12"/>
                </a:cubicBezTo>
                <a:cubicBezTo>
                  <a:pt x="90" y="14"/>
                  <a:pt x="86" y="16"/>
                  <a:pt x="82" y="18"/>
                </a:cubicBezTo>
                <a:cubicBezTo>
                  <a:pt x="78" y="19"/>
                  <a:pt x="74" y="21"/>
                  <a:pt x="70" y="23"/>
                </a:cubicBezTo>
                <a:cubicBezTo>
                  <a:pt x="66" y="21"/>
                  <a:pt x="62" y="19"/>
                  <a:pt x="58" y="18"/>
                </a:cubicBezTo>
                <a:cubicBezTo>
                  <a:pt x="55" y="16"/>
                  <a:pt x="51" y="14"/>
                  <a:pt x="47" y="12"/>
                </a:cubicBezTo>
                <a:cubicBezTo>
                  <a:pt x="43" y="14"/>
                  <a:pt x="39" y="16"/>
                  <a:pt x="35" y="18"/>
                </a:cubicBezTo>
                <a:cubicBezTo>
                  <a:pt x="31" y="19"/>
                  <a:pt x="27" y="21"/>
                  <a:pt x="24" y="23"/>
                </a:cubicBezTo>
                <a:cubicBezTo>
                  <a:pt x="22" y="22"/>
                  <a:pt x="20" y="21"/>
                  <a:pt x="18" y="20"/>
                </a:cubicBezTo>
                <a:cubicBezTo>
                  <a:pt x="16" y="19"/>
                  <a:pt x="14" y="18"/>
                  <a:pt x="12" y="18"/>
                </a:cubicBezTo>
                <a:cubicBezTo>
                  <a:pt x="12" y="162"/>
                  <a:pt x="12" y="162"/>
                  <a:pt x="12" y="162"/>
                </a:cubicBezTo>
                <a:cubicBezTo>
                  <a:pt x="152" y="162"/>
                  <a:pt x="152" y="162"/>
                  <a:pt x="152" y="162"/>
                </a:cubicBezTo>
                <a:cubicBezTo>
                  <a:pt x="152" y="18"/>
                  <a:pt x="152" y="18"/>
                  <a:pt x="152"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grpSp>
        <p:nvGrpSpPr>
          <p:cNvPr id="181" name="Group 180">
            <a:extLst>
              <a:ext uri="{FF2B5EF4-FFF2-40B4-BE49-F238E27FC236}">
                <a16:creationId xmlns:a16="http://schemas.microsoft.com/office/drawing/2014/main" id="{3C90CF6D-6DB5-47F3-9DDF-2B896F2441F0}"/>
              </a:ext>
            </a:extLst>
          </p:cNvPr>
          <p:cNvGrpSpPr/>
          <p:nvPr/>
        </p:nvGrpSpPr>
        <p:grpSpPr>
          <a:xfrm>
            <a:off x="7900179" y="3172715"/>
            <a:ext cx="939313" cy="763041"/>
            <a:chOff x="3354388" y="3827463"/>
            <a:chExt cx="285750" cy="277813"/>
          </a:xfrm>
        </p:grpSpPr>
        <p:sp>
          <p:nvSpPr>
            <p:cNvPr id="186" name="Freeform 136">
              <a:extLst>
                <a:ext uri="{FF2B5EF4-FFF2-40B4-BE49-F238E27FC236}">
                  <a16:creationId xmlns:a16="http://schemas.microsoft.com/office/drawing/2014/main" id="{7BA55708-1CDE-4F8F-8409-187AF930503E}"/>
                </a:ext>
              </a:extLst>
            </p:cNvPr>
            <p:cNvSpPr>
              <a:spLocks/>
            </p:cNvSpPr>
            <p:nvPr/>
          </p:nvSpPr>
          <p:spPr bwMode="auto">
            <a:xfrm>
              <a:off x="3354388" y="3827463"/>
              <a:ext cx="211138" cy="203200"/>
            </a:xfrm>
            <a:custGeom>
              <a:avLst/>
              <a:gdLst>
                <a:gd name="T0" fmla="*/ 50 w 133"/>
                <a:gd name="T1" fmla="*/ 97 h 128"/>
                <a:gd name="T2" fmla="*/ 19 w 133"/>
                <a:gd name="T3" fmla="*/ 128 h 128"/>
                <a:gd name="T4" fmla="*/ 19 w 133"/>
                <a:gd name="T5" fmla="*/ 95 h 128"/>
                <a:gd name="T6" fmla="*/ 0 w 133"/>
                <a:gd name="T7" fmla="*/ 95 h 128"/>
                <a:gd name="T8" fmla="*/ 0 w 133"/>
                <a:gd name="T9" fmla="*/ 0 h 128"/>
                <a:gd name="T10" fmla="*/ 133 w 133"/>
                <a:gd name="T11" fmla="*/ 0 h 128"/>
                <a:gd name="T12" fmla="*/ 133 w 133"/>
                <a:gd name="T13" fmla="*/ 33 h 128"/>
              </a:gdLst>
              <a:ahLst/>
              <a:cxnLst>
                <a:cxn ang="0">
                  <a:pos x="T0" y="T1"/>
                </a:cxn>
                <a:cxn ang="0">
                  <a:pos x="T2" y="T3"/>
                </a:cxn>
                <a:cxn ang="0">
                  <a:pos x="T4" y="T5"/>
                </a:cxn>
                <a:cxn ang="0">
                  <a:pos x="T6" y="T7"/>
                </a:cxn>
                <a:cxn ang="0">
                  <a:pos x="T8" y="T9"/>
                </a:cxn>
                <a:cxn ang="0">
                  <a:pos x="T10" y="T11"/>
                </a:cxn>
                <a:cxn ang="0">
                  <a:pos x="T12" y="T13"/>
                </a:cxn>
              </a:cxnLst>
              <a:rect l="0" t="0" r="r" b="b"/>
              <a:pathLst>
                <a:path w="133" h="128">
                  <a:moveTo>
                    <a:pt x="50" y="97"/>
                  </a:moveTo>
                  <a:lnTo>
                    <a:pt x="19" y="128"/>
                  </a:lnTo>
                  <a:lnTo>
                    <a:pt x="19" y="95"/>
                  </a:lnTo>
                  <a:lnTo>
                    <a:pt x="0" y="95"/>
                  </a:lnTo>
                  <a:lnTo>
                    <a:pt x="0" y="0"/>
                  </a:lnTo>
                  <a:lnTo>
                    <a:pt x="133" y="0"/>
                  </a:lnTo>
                  <a:lnTo>
                    <a:pt x="133" y="33"/>
                  </a:lnTo>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87" name="Freeform 137">
              <a:extLst>
                <a:ext uri="{FF2B5EF4-FFF2-40B4-BE49-F238E27FC236}">
                  <a16:creationId xmlns:a16="http://schemas.microsoft.com/office/drawing/2014/main" id="{293F29FC-F1A6-4F01-9D01-D761BEB17C24}"/>
                </a:ext>
              </a:extLst>
            </p:cNvPr>
            <p:cNvSpPr>
              <a:spLocks/>
            </p:cNvSpPr>
            <p:nvPr/>
          </p:nvSpPr>
          <p:spPr bwMode="auto">
            <a:xfrm>
              <a:off x="3459163" y="3902076"/>
              <a:ext cx="180975" cy="203200"/>
            </a:xfrm>
            <a:custGeom>
              <a:avLst/>
              <a:gdLst>
                <a:gd name="T0" fmla="*/ 0 w 114"/>
                <a:gd name="T1" fmla="*/ 95 h 128"/>
                <a:gd name="T2" fmla="*/ 62 w 114"/>
                <a:gd name="T3" fmla="*/ 95 h 128"/>
                <a:gd name="T4" fmla="*/ 95 w 114"/>
                <a:gd name="T5" fmla="*/ 128 h 128"/>
                <a:gd name="T6" fmla="*/ 95 w 114"/>
                <a:gd name="T7" fmla="*/ 95 h 128"/>
                <a:gd name="T8" fmla="*/ 114 w 114"/>
                <a:gd name="T9" fmla="*/ 95 h 128"/>
                <a:gd name="T10" fmla="*/ 114 w 114"/>
                <a:gd name="T11" fmla="*/ 0 h 128"/>
                <a:gd name="T12" fmla="*/ 0 w 114"/>
                <a:gd name="T13" fmla="*/ 0 h 128"/>
                <a:gd name="T14" fmla="*/ 0 w 114"/>
                <a:gd name="T15" fmla="*/ 95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28">
                  <a:moveTo>
                    <a:pt x="0" y="95"/>
                  </a:moveTo>
                  <a:lnTo>
                    <a:pt x="62" y="95"/>
                  </a:lnTo>
                  <a:lnTo>
                    <a:pt x="95" y="128"/>
                  </a:lnTo>
                  <a:lnTo>
                    <a:pt x="95" y="95"/>
                  </a:lnTo>
                  <a:lnTo>
                    <a:pt x="114" y="95"/>
                  </a:lnTo>
                  <a:lnTo>
                    <a:pt x="114" y="0"/>
                  </a:lnTo>
                  <a:lnTo>
                    <a:pt x="0" y="0"/>
                  </a:lnTo>
                  <a:lnTo>
                    <a:pt x="0" y="95"/>
                  </a:lnTo>
                  <a:close/>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grpSp>
      <p:grpSp>
        <p:nvGrpSpPr>
          <p:cNvPr id="182" name="Group 181">
            <a:extLst>
              <a:ext uri="{FF2B5EF4-FFF2-40B4-BE49-F238E27FC236}">
                <a16:creationId xmlns:a16="http://schemas.microsoft.com/office/drawing/2014/main" id="{ADE58481-88A9-4940-87AE-EAA6F6D8B46F}"/>
              </a:ext>
            </a:extLst>
          </p:cNvPr>
          <p:cNvGrpSpPr/>
          <p:nvPr/>
        </p:nvGrpSpPr>
        <p:grpSpPr>
          <a:xfrm>
            <a:off x="8372368" y="3578123"/>
            <a:ext cx="374951" cy="57766"/>
            <a:chOff x="9636521" y="1784291"/>
            <a:chExt cx="415679" cy="76644"/>
          </a:xfrm>
        </p:grpSpPr>
        <p:sp>
          <p:nvSpPr>
            <p:cNvPr id="183" name="Oval 182">
              <a:extLst>
                <a:ext uri="{FF2B5EF4-FFF2-40B4-BE49-F238E27FC236}">
                  <a16:creationId xmlns:a16="http://schemas.microsoft.com/office/drawing/2014/main" id="{E35D1369-DCE6-4CBA-BC6B-2FA847A2125F}"/>
                </a:ext>
              </a:extLst>
            </p:cNvPr>
            <p:cNvSpPr/>
            <p:nvPr/>
          </p:nvSpPr>
          <p:spPr bwMode="auto">
            <a:xfrm>
              <a:off x="9636521" y="1784291"/>
              <a:ext cx="76644" cy="76644"/>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040" kern="0" err="1">
                <a:solidFill>
                  <a:schemeClr val="tx1">
                    <a:lumMod val="50000"/>
                    <a:lumOff val="50000"/>
                  </a:schemeClr>
                </a:solidFill>
                <a:ea typeface="Segoe UI" pitchFamily="34" charset="0"/>
                <a:cs typeface="Segoe UI" pitchFamily="34" charset="0"/>
              </a:endParaRPr>
            </a:p>
          </p:txBody>
        </p:sp>
        <p:sp>
          <p:nvSpPr>
            <p:cNvPr id="184" name="Oval 183">
              <a:extLst>
                <a:ext uri="{FF2B5EF4-FFF2-40B4-BE49-F238E27FC236}">
                  <a16:creationId xmlns:a16="http://schemas.microsoft.com/office/drawing/2014/main" id="{38FAB606-22CD-468C-A063-19BEF413A667}"/>
                </a:ext>
              </a:extLst>
            </p:cNvPr>
            <p:cNvSpPr/>
            <p:nvPr/>
          </p:nvSpPr>
          <p:spPr bwMode="auto">
            <a:xfrm>
              <a:off x="9806039" y="1784291"/>
              <a:ext cx="76644" cy="76644"/>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040" kern="0" err="1">
                <a:solidFill>
                  <a:schemeClr val="tx1">
                    <a:lumMod val="50000"/>
                    <a:lumOff val="50000"/>
                  </a:schemeClr>
                </a:solidFill>
                <a:ea typeface="Segoe UI" pitchFamily="34" charset="0"/>
                <a:cs typeface="Segoe UI" pitchFamily="34" charset="0"/>
              </a:endParaRPr>
            </a:p>
          </p:txBody>
        </p:sp>
        <p:sp>
          <p:nvSpPr>
            <p:cNvPr id="185" name="Oval 184">
              <a:extLst>
                <a:ext uri="{FF2B5EF4-FFF2-40B4-BE49-F238E27FC236}">
                  <a16:creationId xmlns:a16="http://schemas.microsoft.com/office/drawing/2014/main" id="{8EAF3291-6EA5-4BB8-85F0-4E19601163C1}"/>
                </a:ext>
              </a:extLst>
            </p:cNvPr>
            <p:cNvSpPr/>
            <p:nvPr/>
          </p:nvSpPr>
          <p:spPr bwMode="auto">
            <a:xfrm>
              <a:off x="9975556" y="1784291"/>
              <a:ext cx="76644" cy="76644"/>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040" kern="0" err="1">
                <a:solidFill>
                  <a:schemeClr val="tx1">
                    <a:lumMod val="50000"/>
                    <a:lumOff val="50000"/>
                  </a:schemeClr>
                </a:solidFill>
                <a:ea typeface="Segoe UI" pitchFamily="34" charset="0"/>
                <a:cs typeface="Segoe UI" pitchFamily="34" charset="0"/>
              </a:endParaRPr>
            </a:p>
          </p:txBody>
        </p:sp>
      </p:grpSp>
      <p:sp>
        <p:nvSpPr>
          <p:cNvPr id="74" name="Rectangle 73">
            <a:extLst>
              <a:ext uri="{FF2B5EF4-FFF2-40B4-BE49-F238E27FC236}">
                <a16:creationId xmlns:a16="http://schemas.microsoft.com/office/drawing/2014/main" id="{46653AB3-D08D-4A84-9E6B-2A3DE74AF2F5}"/>
              </a:ext>
            </a:extLst>
          </p:cNvPr>
          <p:cNvSpPr/>
          <p:nvPr/>
        </p:nvSpPr>
        <p:spPr>
          <a:xfrm>
            <a:off x="8587326" y="3119115"/>
            <a:ext cx="2315323" cy="470856"/>
          </a:xfrm>
          <a:prstGeom prst="rect">
            <a:avLst/>
          </a:prstGeom>
        </p:spPr>
        <p:txBody>
          <a:bodyPr wrap="square" anchor="t">
            <a:spAutoFit/>
          </a:bodyPr>
          <a:lstStyle/>
          <a:p>
            <a:pPr algn="ctr" defTabSz="932288">
              <a:defRPr/>
            </a:pPr>
            <a:r>
              <a:rPr lang="en-US" sz="2400" kern="0">
                <a:solidFill>
                  <a:schemeClr val="tx1">
                    <a:lumMod val="50000"/>
                    <a:lumOff val="50000"/>
                  </a:schemeClr>
                </a:solidFill>
                <a:cs typeface="Segoe UI Semibold" panose="020B0702040204020203" pitchFamily="34" charset="0"/>
              </a:rPr>
              <a:t>Teamwork</a:t>
            </a:r>
            <a:endParaRPr lang="en-US" sz="2400" kern="0">
              <a:solidFill>
                <a:schemeClr val="tx1">
                  <a:lumMod val="50000"/>
                  <a:lumOff val="50000"/>
                </a:schemeClr>
              </a:solidFill>
              <a:ea typeface="Segoe UI Semilight" charset="0"/>
              <a:cs typeface="Segoe UI Semilight" charset="0"/>
            </a:endParaRPr>
          </a:p>
        </p:txBody>
      </p:sp>
      <p:sp>
        <p:nvSpPr>
          <p:cNvPr id="75" name="Rectangle 74">
            <a:extLst>
              <a:ext uri="{FF2B5EF4-FFF2-40B4-BE49-F238E27FC236}">
                <a16:creationId xmlns:a16="http://schemas.microsoft.com/office/drawing/2014/main" id="{6827A736-DC5C-4567-90A3-8D93FDF29612}"/>
              </a:ext>
            </a:extLst>
          </p:cNvPr>
          <p:cNvSpPr/>
          <p:nvPr/>
        </p:nvSpPr>
        <p:spPr>
          <a:xfrm>
            <a:off x="2979831" y="1314587"/>
            <a:ext cx="1977398" cy="470856"/>
          </a:xfrm>
          <a:prstGeom prst="rect">
            <a:avLst/>
          </a:prstGeom>
        </p:spPr>
        <p:txBody>
          <a:bodyPr wrap="square" anchor="t">
            <a:spAutoFit/>
          </a:bodyPr>
          <a:lstStyle/>
          <a:p>
            <a:pPr algn="ctr" defTabSz="932288"/>
            <a:r>
              <a:rPr lang="en-US" sz="2400" kern="0" dirty="0">
                <a:solidFill>
                  <a:schemeClr val="tx1">
                    <a:lumMod val="50000"/>
                    <a:lumOff val="50000"/>
                  </a:schemeClr>
                </a:solidFill>
                <a:cs typeface="Segoe UI Semibold" panose="020B0702040204020203" pitchFamily="34" charset="0"/>
              </a:rPr>
              <a:t>Content</a:t>
            </a:r>
          </a:p>
        </p:txBody>
      </p:sp>
      <p:sp>
        <p:nvSpPr>
          <p:cNvPr id="76" name="Rectangle 75">
            <a:extLst>
              <a:ext uri="{FF2B5EF4-FFF2-40B4-BE49-F238E27FC236}">
                <a16:creationId xmlns:a16="http://schemas.microsoft.com/office/drawing/2014/main" id="{AA128782-FAD3-4739-AC42-AB3934B06538}"/>
              </a:ext>
            </a:extLst>
          </p:cNvPr>
          <p:cNvSpPr/>
          <p:nvPr/>
        </p:nvSpPr>
        <p:spPr>
          <a:xfrm>
            <a:off x="7713993" y="4723476"/>
            <a:ext cx="2569280" cy="470856"/>
          </a:xfrm>
          <a:prstGeom prst="rect">
            <a:avLst/>
          </a:prstGeom>
        </p:spPr>
        <p:txBody>
          <a:bodyPr wrap="square" anchor="t">
            <a:spAutoFit/>
          </a:bodyPr>
          <a:lstStyle/>
          <a:p>
            <a:pPr algn="ctr" defTabSz="932288">
              <a:defRPr/>
            </a:pPr>
            <a:r>
              <a:rPr lang="en-US" sz="2400" kern="0">
                <a:solidFill>
                  <a:schemeClr val="tx1">
                    <a:lumMod val="50000"/>
                    <a:lumOff val="50000"/>
                  </a:schemeClr>
                </a:solidFill>
                <a:cs typeface="Segoe UI Semibold" panose="020B0702040204020203" pitchFamily="34" charset="0"/>
              </a:rPr>
              <a:t>Processes</a:t>
            </a:r>
            <a:endParaRPr lang="en-US" sz="2400" kern="0">
              <a:solidFill>
                <a:schemeClr val="tx1">
                  <a:lumMod val="50000"/>
                  <a:lumOff val="50000"/>
                </a:schemeClr>
              </a:solidFill>
              <a:ea typeface="Segoe UI Semilight" charset="0"/>
              <a:cs typeface="Segoe UI Semilight" charset="0"/>
            </a:endParaRPr>
          </a:p>
        </p:txBody>
      </p:sp>
      <p:sp>
        <p:nvSpPr>
          <p:cNvPr id="78" name="Rectangle 77">
            <a:extLst>
              <a:ext uri="{FF2B5EF4-FFF2-40B4-BE49-F238E27FC236}">
                <a16:creationId xmlns:a16="http://schemas.microsoft.com/office/drawing/2014/main" id="{9C4CD980-4A91-4D56-A6D1-7F7BB10BDF2C}"/>
              </a:ext>
            </a:extLst>
          </p:cNvPr>
          <p:cNvSpPr/>
          <p:nvPr/>
        </p:nvSpPr>
        <p:spPr>
          <a:xfrm>
            <a:off x="692944" y="3128808"/>
            <a:ext cx="2860475" cy="470856"/>
          </a:xfrm>
          <a:prstGeom prst="rect">
            <a:avLst/>
          </a:prstGeom>
        </p:spPr>
        <p:txBody>
          <a:bodyPr wrap="square" anchor="t">
            <a:spAutoFit/>
          </a:bodyPr>
          <a:lstStyle/>
          <a:p>
            <a:pPr algn="ctr" defTabSz="932288">
              <a:defRPr/>
            </a:pPr>
            <a:r>
              <a:rPr lang="en-US" sz="2400" kern="0">
                <a:solidFill>
                  <a:schemeClr val="tx1">
                    <a:lumMod val="50000"/>
                    <a:lumOff val="50000"/>
                  </a:schemeClr>
                </a:solidFill>
                <a:cs typeface="Segoe UI Semibold" panose="020B0702040204020203" pitchFamily="34" charset="0"/>
              </a:rPr>
              <a:t>Email and Calendar</a:t>
            </a:r>
            <a:endParaRPr lang="en-US" sz="2400" kern="0">
              <a:solidFill>
                <a:schemeClr val="tx1">
                  <a:lumMod val="50000"/>
                  <a:lumOff val="50000"/>
                </a:schemeClr>
              </a:solidFill>
              <a:ea typeface="Segoe UI Semilight" charset="0"/>
              <a:cs typeface="Segoe UI Semilight" charset="0"/>
            </a:endParaRPr>
          </a:p>
        </p:txBody>
      </p:sp>
      <p:pic>
        <p:nvPicPr>
          <p:cNvPr id="9" name="Graphic 8" descr="Open Folder">
            <a:extLst>
              <a:ext uri="{FF2B5EF4-FFF2-40B4-BE49-F238E27FC236}">
                <a16:creationId xmlns:a16="http://schemas.microsoft.com/office/drawing/2014/main" id="{FE1BD993-3A26-4B8E-B5BD-00D23CAD98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08972" y="4644709"/>
            <a:ext cx="914270" cy="914270"/>
          </a:xfrm>
          <a:prstGeom prst="rect">
            <a:avLst/>
          </a:prstGeom>
        </p:spPr>
      </p:pic>
      <p:sp>
        <p:nvSpPr>
          <p:cNvPr id="84" name="Rectangle 83">
            <a:extLst>
              <a:ext uri="{FF2B5EF4-FFF2-40B4-BE49-F238E27FC236}">
                <a16:creationId xmlns:a16="http://schemas.microsoft.com/office/drawing/2014/main" id="{C873E34F-45DA-41F9-AD35-F0774F41E4CA}"/>
              </a:ext>
            </a:extLst>
          </p:cNvPr>
          <p:cNvSpPr/>
          <p:nvPr/>
        </p:nvSpPr>
        <p:spPr>
          <a:xfrm>
            <a:off x="5127621" y="5903117"/>
            <a:ext cx="2386673" cy="470856"/>
          </a:xfrm>
          <a:prstGeom prst="rect">
            <a:avLst/>
          </a:prstGeom>
        </p:spPr>
        <p:txBody>
          <a:bodyPr wrap="square" anchor="t">
            <a:spAutoFit/>
          </a:bodyPr>
          <a:lstStyle/>
          <a:p>
            <a:pPr algn="ctr" defTabSz="932288">
              <a:defRPr/>
            </a:pPr>
            <a:r>
              <a:rPr lang="en-US" sz="2400" kern="0">
                <a:solidFill>
                  <a:schemeClr val="tx1">
                    <a:lumMod val="50000"/>
                    <a:lumOff val="50000"/>
                  </a:schemeClr>
                </a:solidFill>
                <a:cs typeface="Segoe UI Semibold" panose="020B0702040204020203" pitchFamily="34" charset="0"/>
              </a:rPr>
              <a:t>App Elements</a:t>
            </a:r>
            <a:endParaRPr lang="en-US" sz="2400" kern="0">
              <a:solidFill>
                <a:schemeClr val="tx1">
                  <a:lumMod val="50000"/>
                  <a:lumOff val="50000"/>
                </a:schemeClr>
              </a:solidFill>
              <a:ea typeface="Segoe UI Semilight" charset="0"/>
              <a:cs typeface="Segoe UI Semilight" charset="0"/>
            </a:endParaRPr>
          </a:p>
        </p:txBody>
      </p:sp>
      <p:sp>
        <p:nvSpPr>
          <p:cNvPr id="85" name="Rectangle 84">
            <a:extLst>
              <a:ext uri="{FF2B5EF4-FFF2-40B4-BE49-F238E27FC236}">
                <a16:creationId xmlns:a16="http://schemas.microsoft.com/office/drawing/2014/main" id="{C22148EB-057A-4B67-9D2E-6BD41BD9620D}"/>
              </a:ext>
            </a:extLst>
          </p:cNvPr>
          <p:cNvSpPr/>
          <p:nvPr/>
        </p:nvSpPr>
        <p:spPr>
          <a:xfrm>
            <a:off x="8732000" y="3493760"/>
            <a:ext cx="2363639" cy="460881"/>
          </a:xfrm>
          <a:prstGeom prst="rect">
            <a:avLst/>
          </a:prstGeom>
        </p:spPr>
        <p:txBody>
          <a:bodyPr wrap="square">
            <a:noAutofit/>
          </a:bodyPr>
          <a:lstStyle/>
          <a:p>
            <a:pPr algn="ctr" defTabSz="932288"/>
            <a:r>
              <a:rPr lang="en-US" kern="0">
                <a:solidFill>
                  <a:schemeClr val="tx1">
                    <a:lumMod val="50000"/>
                    <a:lumOff val="50000"/>
                  </a:schemeClr>
                </a:solidFill>
                <a:cs typeface="Segoe UI Semibold" panose="020B0702040204020203" pitchFamily="34" charset="0"/>
              </a:rPr>
              <a:t>Microsoft Teams</a:t>
            </a:r>
          </a:p>
        </p:txBody>
      </p:sp>
      <p:sp>
        <p:nvSpPr>
          <p:cNvPr id="86" name="Rectangle 85">
            <a:extLst>
              <a:ext uri="{FF2B5EF4-FFF2-40B4-BE49-F238E27FC236}">
                <a16:creationId xmlns:a16="http://schemas.microsoft.com/office/drawing/2014/main" id="{5912B78D-6A97-4794-A259-4C3965E45BF9}"/>
              </a:ext>
            </a:extLst>
          </p:cNvPr>
          <p:cNvSpPr/>
          <p:nvPr/>
        </p:nvSpPr>
        <p:spPr>
          <a:xfrm>
            <a:off x="1437607" y="1693674"/>
            <a:ext cx="3394408" cy="382536"/>
          </a:xfrm>
          <a:prstGeom prst="rect">
            <a:avLst/>
          </a:prstGeom>
        </p:spPr>
        <p:txBody>
          <a:bodyPr wrap="square">
            <a:noAutofit/>
          </a:bodyPr>
          <a:lstStyle/>
          <a:p>
            <a:pPr algn="ctr" defTabSz="932288"/>
            <a:r>
              <a:rPr lang="en-US" kern="0">
                <a:solidFill>
                  <a:schemeClr val="tx1">
                    <a:lumMod val="50000"/>
                    <a:lumOff val="50000"/>
                  </a:schemeClr>
                </a:solidFill>
                <a:cs typeface="Segoe UI Semibold" panose="020B0702040204020203" pitchFamily="34" charset="0"/>
              </a:rPr>
              <a:t>Office Apps and OneDrive</a:t>
            </a:r>
          </a:p>
          <a:p>
            <a:pPr algn="ctr" defTabSz="932288"/>
            <a:endParaRPr lang="en-US" kern="0">
              <a:solidFill>
                <a:schemeClr val="tx1">
                  <a:lumMod val="50000"/>
                  <a:lumOff val="50000"/>
                </a:schemeClr>
              </a:solidFill>
              <a:cs typeface="Segoe UI Semibold" panose="020B0702040204020203" pitchFamily="34" charset="0"/>
            </a:endParaRPr>
          </a:p>
        </p:txBody>
      </p:sp>
      <p:sp>
        <p:nvSpPr>
          <p:cNvPr id="89" name="Rectangle 88">
            <a:extLst>
              <a:ext uri="{FF2B5EF4-FFF2-40B4-BE49-F238E27FC236}">
                <a16:creationId xmlns:a16="http://schemas.microsoft.com/office/drawing/2014/main" id="{93678F82-2494-483E-9E7E-F3A66E0DCC42}"/>
              </a:ext>
            </a:extLst>
          </p:cNvPr>
          <p:cNvSpPr/>
          <p:nvPr/>
        </p:nvSpPr>
        <p:spPr>
          <a:xfrm>
            <a:off x="7231684" y="1726403"/>
            <a:ext cx="2506989" cy="640913"/>
          </a:xfrm>
          <a:prstGeom prst="rect">
            <a:avLst/>
          </a:prstGeom>
        </p:spPr>
        <p:txBody>
          <a:bodyPr wrap="square">
            <a:noAutofit/>
          </a:bodyPr>
          <a:lstStyle/>
          <a:p>
            <a:pPr algn="ctr" defTabSz="932288"/>
            <a:r>
              <a:rPr lang="en-US" kern="0" dirty="0">
                <a:solidFill>
                  <a:schemeClr val="tx1">
                    <a:lumMod val="50000"/>
                    <a:lumOff val="50000"/>
                  </a:schemeClr>
                </a:solidFill>
                <a:cs typeface="Segoe UI Semibold" panose="020B0702040204020203" pitchFamily="34" charset="0"/>
              </a:rPr>
              <a:t>SharePoint</a:t>
            </a:r>
          </a:p>
          <a:p>
            <a:pPr algn="ctr" defTabSz="932288"/>
            <a:endParaRPr lang="en-US" kern="0" dirty="0">
              <a:solidFill>
                <a:schemeClr val="tx1">
                  <a:lumMod val="50000"/>
                  <a:lumOff val="50000"/>
                </a:schemeClr>
              </a:solidFill>
              <a:cs typeface="Segoe UI Semibold" panose="020B0702040204020203" pitchFamily="34" charset="0"/>
            </a:endParaRPr>
          </a:p>
          <a:p>
            <a:pPr algn="ctr" defTabSz="932288"/>
            <a:r>
              <a:rPr lang="en-US" kern="0" dirty="0">
                <a:solidFill>
                  <a:schemeClr val="tx1">
                    <a:lumMod val="50000"/>
                    <a:lumOff val="50000"/>
                  </a:schemeClr>
                </a:solidFill>
                <a:cs typeface="Segoe UI Semibold" panose="020B0702040204020203" pitchFamily="34" charset="0"/>
              </a:rPr>
              <a:t>	</a:t>
            </a:r>
          </a:p>
          <a:p>
            <a:pPr algn="ctr" defTabSz="932288"/>
            <a:endParaRPr lang="en-US" kern="0" dirty="0">
              <a:solidFill>
                <a:schemeClr val="tx1">
                  <a:lumMod val="50000"/>
                  <a:lumOff val="50000"/>
                </a:schemeClr>
              </a:solidFill>
              <a:cs typeface="Segoe UI Semibold" panose="020B0702040204020203" pitchFamily="34" charset="0"/>
            </a:endParaRPr>
          </a:p>
        </p:txBody>
      </p:sp>
      <p:sp>
        <p:nvSpPr>
          <p:cNvPr id="90" name="Rectangle 89">
            <a:extLst>
              <a:ext uri="{FF2B5EF4-FFF2-40B4-BE49-F238E27FC236}">
                <a16:creationId xmlns:a16="http://schemas.microsoft.com/office/drawing/2014/main" id="{8039A88C-8962-4F4F-B4E3-CC6840B55FCF}"/>
              </a:ext>
            </a:extLst>
          </p:cNvPr>
          <p:cNvSpPr/>
          <p:nvPr/>
        </p:nvSpPr>
        <p:spPr>
          <a:xfrm>
            <a:off x="1912913" y="3499809"/>
            <a:ext cx="2146535" cy="454064"/>
          </a:xfrm>
          <a:prstGeom prst="rect">
            <a:avLst/>
          </a:prstGeom>
        </p:spPr>
        <p:txBody>
          <a:bodyPr wrap="square">
            <a:noAutofit/>
          </a:bodyPr>
          <a:lstStyle/>
          <a:p>
            <a:pPr algn="ctr" defTabSz="932288">
              <a:defRPr/>
            </a:pPr>
            <a:r>
              <a:rPr lang="en-US" kern="0" dirty="0">
                <a:solidFill>
                  <a:schemeClr val="tx1">
                    <a:lumMod val="50000"/>
                    <a:lumOff val="50000"/>
                  </a:schemeClr>
                </a:solidFill>
                <a:cs typeface="Segoe UI Semibold" panose="020B0702040204020203" pitchFamily="34" charset="0"/>
              </a:rPr>
              <a:t>Outlook</a:t>
            </a:r>
            <a:endParaRPr lang="en-US" kern="0" dirty="0">
              <a:solidFill>
                <a:schemeClr val="tx1">
                  <a:lumMod val="50000"/>
                  <a:lumOff val="50000"/>
                </a:schemeClr>
              </a:solidFill>
              <a:cs typeface="Segoe UI" panose="020B0502040204020203" pitchFamily="34" charset="0"/>
            </a:endParaRPr>
          </a:p>
          <a:p>
            <a:pPr algn="ctr" defTabSz="932288">
              <a:lnSpc>
                <a:spcPts val="2244"/>
              </a:lnSpc>
              <a:defRPr/>
            </a:pPr>
            <a:endParaRPr lang="en-US" kern="0" dirty="0">
              <a:solidFill>
                <a:schemeClr val="tx1">
                  <a:lumMod val="50000"/>
                  <a:lumOff val="50000"/>
                </a:schemeClr>
              </a:solidFill>
              <a:ea typeface="Segoe UI Semilight" charset="0"/>
              <a:cs typeface="Segoe UI Semilight" charset="0"/>
            </a:endParaRPr>
          </a:p>
        </p:txBody>
      </p:sp>
      <p:sp>
        <p:nvSpPr>
          <p:cNvPr id="91" name="Rectangle 90">
            <a:extLst>
              <a:ext uri="{FF2B5EF4-FFF2-40B4-BE49-F238E27FC236}">
                <a16:creationId xmlns:a16="http://schemas.microsoft.com/office/drawing/2014/main" id="{4417BA4C-2F87-4953-A990-18813C7D89B7}"/>
              </a:ext>
            </a:extLst>
          </p:cNvPr>
          <p:cNvSpPr/>
          <p:nvPr/>
        </p:nvSpPr>
        <p:spPr>
          <a:xfrm>
            <a:off x="8205105" y="5091679"/>
            <a:ext cx="2056314" cy="460881"/>
          </a:xfrm>
          <a:prstGeom prst="rect">
            <a:avLst/>
          </a:prstGeom>
        </p:spPr>
        <p:txBody>
          <a:bodyPr wrap="square">
            <a:noAutofit/>
          </a:bodyPr>
          <a:lstStyle/>
          <a:p>
            <a:pPr algn="ctr" defTabSz="932288"/>
            <a:r>
              <a:rPr lang="en-US" kern="0">
                <a:solidFill>
                  <a:schemeClr val="tx1">
                    <a:lumMod val="50000"/>
                    <a:lumOff val="50000"/>
                  </a:schemeClr>
                </a:solidFill>
                <a:cs typeface="Segoe UI Semibold" panose="020B0702040204020203" pitchFamily="34" charset="0"/>
              </a:rPr>
              <a:t>Flow and Planner</a:t>
            </a:r>
          </a:p>
        </p:txBody>
      </p:sp>
      <p:sp>
        <p:nvSpPr>
          <p:cNvPr id="92" name="Rectangle 91">
            <a:extLst>
              <a:ext uri="{FF2B5EF4-FFF2-40B4-BE49-F238E27FC236}">
                <a16:creationId xmlns:a16="http://schemas.microsoft.com/office/drawing/2014/main" id="{C1428442-A5E3-4931-BD77-9D5D0985D0BF}"/>
              </a:ext>
            </a:extLst>
          </p:cNvPr>
          <p:cNvSpPr/>
          <p:nvPr/>
        </p:nvSpPr>
        <p:spPr>
          <a:xfrm>
            <a:off x="3862908" y="6299768"/>
            <a:ext cx="4695194" cy="460881"/>
          </a:xfrm>
          <a:prstGeom prst="rect">
            <a:avLst/>
          </a:prstGeom>
        </p:spPr>
        <p:txBody>
          <a:bodyPr wrap="square">
            <a:noAutofit/>
          </a:bodyPr>
          <a:lstStyle/>
          <a:p>
            <a:pPr algn="ctr" defTabSz="932288"/>
            <a:r>
              <a:rPr lang="en-US" kern="0">
                <a:solidFill>
                  <a:schemeClr val="tx1">
                    <a:lumMod val="50000"/>
                    <a:lumOff val="50000"/>
                  </a:schemeClr>
                </a:solidFill>
                <a:cs typeface="Segoe UI Semibold" panose="020B0702040204020203" pitchFamily="34" charset="0"/>
              </a:rPr>
              <a:t>Lists, Search &amp; App Hosting in SharePoint</a:t>
            </a:r>
          </a:p>
          <a:p>
            <a:pPr algn="ctr" defTabSz="932288"/>
            <a:endParaRPr lang="en-US" kern="0">
              <a:solidFill>
                <a:schemeClr val="tx1">
                  <a:lumMod val="50000"/>
                  <a:lumOff val="50000"/>
                </a:schemeClr>
              </a:solidFill>
              <a:cs typeface="Segoe UI Semibold" panose="020B0702040204020203" pitchFamily="34" charset="0"/>
            </a:endParaRPr>
          </a:p>
        </p:txBody>
      </p:sp>
      <p:sp>
        <p:nvSpPr>
          <p:cNvPr id="80" name="Rectangle 79">
            <a:extLst>
              <a:ext uri="{FF2B5EF4-FFF2-40B4-BE49-F238E27FC236}">
                <a16:creationId xmlns:a16="http://schemas.microsoft.com/office/drawing/2014/main" id="{BEF45004-8989-43D3-AC18-AF28AAC0B33B}"/>
              </a:ext>
            </a:extLst>
          </p:cNvPr>
          <p:cNvSpPr/>
          <p:nvPr/>
        </p:nvSpPr>
        <p:spPr>
          <a:xfrm>
            <a:off x="4794037" y="3641337"/>
            <a:ext cx="2789798" cy="606488"/>
          </a:xfrm>
          <a:prstGeom prst="rect">
            <a:avLst/>
          </a:prstGeom>
        </p:spPr>
        <p:txBody>
          <a:bodyPr wrap="square" anchor="t">
            <a:spAutoFit/>
          </a:bodyPr>
          <a:lstStyle/>
          <a:p>
            <a:pPr algn="ctr" defTabSz="932288">
              <a:defRPr/>
            </a:pPr>
            <a:r>
              <a:rPr lang="en-US" sz="1632" kern="0" dirty="0">
                <a:solidFill>
                  <a:schemeClr val="bg1"/>
                </a:solidFill>
                <a:cs typeface="Segoe UI Semibold" panose="020B0702040204020203" pitchFamily="34" charset="0"/>
              </a:rPr>
              <a:t>Microsoft Graph</a:t>
            </a:r>
          </a:p>
          <a:p>
            <a:pPr algn="ctr" defTabSz="932288">
              <a:defRPr/>
            </a:pPr>
            <a:r>
              <a:rPr lang="en-US" sz="1632" kern="0" dirty="0">
                <a:solidFill>
                  <a:schemeClr val="bg1"/>
                </a:solidFill>
                <a:ea typeface="Segoe UI Semilight" charset="0"/>
                <a:cs typeface="Segoe UI Semibold" panose="020B0702040204020203" pitchFamily="34" charset="0"/>
              </a:rPr>
              <a:t>Microsoft Identity</a:t>
            </a:r>
            <a:endParaRPr lang="en-US" sz="1632" kern="0" dirty="0">
              <a:solidFill>
                <a:schemeClr val="bg1"/>
              </a:solidFill>
              <a:ea typeface="Segoe UI Semilight" charset="0"/>
              <a:cs typeface="Segoe UI Semilight" charset="0"/>
            </a:endParaRPr>
          </a:p>
        </p:txBody>
      </p:sp>
      <p:sp>
        <p:nvSpPr>
          <p:cNvPr id="81" name="Rectangle 80">
            <a:extLst>
              <a:ext uri="{FF2B5EF4-FFF2-40B4-BE49-F238E27FC236}">
                <a16:creationId xmlns:a16="http://schemas.microsoft.com/office/drawing/2014/main" id="{73D508CB-40B0-49EB-B14C-8D2274CE065E}"/>
              </a:ext>
            </a:extLst>
          </p:cNvPr>
          <p:cNvSpPr/>
          <p:nvPr/>
        </p:nvSpPr>
        <p:spPr>
          <a:xfrm>
            <a:off x="4710502" y="3292175"/>
            <a:ext cx="2941641" cy="320182"/>
          </a:xfrm>
          <a:prstGeom prst="rect">
            <a:avLst/>
          </a:prstGeom>
          <a:noFill/>
        </p:spPr>
        <p:txBody>
          <a:bodyPr wrap="square" lIns="0" tIns="0" rIns="0" bIns="0" anchor="t" anchorCtr="0">
            <a:spAutoFit/>
          </a:bodyPr>
          <a:lstStyle/>
          <a:p>
            <a:pPr algn="ctr" defTabSz="932490">
              <a:defRPr/>
            </a:pPr>
            <a:r>
              <a:rPr lang="en-US" sz="2040" dirty="0">
                <a:solidFill>
                  <a:schemeClr val="bg1"/>
                </a:solidFill>
                <a:cs typeface="Segoe UI Semibold" panose="020B0702040204020203" pitchFamily="34" charset="0"/>
              </a:rPr>
              <a:t>People &amp; Teams</a:t>
            </a:r>
          </a:p>
        </p:txBody>
      </p:sp>
      <p:sp>
        <p:nvSpPr>
          <p:cNvPr id="88" name="Rectangle 87">
            <a:extLst>
              <a:ext uri="{FF2B5EF4-FFF2-40B4-BE49-F238E27FC236}">
                <a16:creationId xmlns:a16="http://schemas.microsoft.com/office/drawing/2014/main" id="{88EC1494-C06F-47B1-B6C6-D78B9374778D}"/>
              </a:ext>
            </a:extLst>
          </p:cNvPr>
          <p:cNvSpPr/>
          <p:nvPr/>
        </p:nvSpPr>
        <p:spPr>
          <a:xfrm>
            <a:off x="7531542" y="1327208"/>
            <a:ext cx="2632501" cy="470856"/>
          </a:xfrm>
          <a:prstGeom prst="rect">
            <a:avLst/>
          </a:prstGeom>
        </p:spPr>
        <p:txBody>
          <a:bodyPr wrap="square" anchor="t">
            <a:spAutoFit/>
          </a:bodyPr>
          <a:lstStyle/>
          <a:p>
            <a:pPr algn="ctr" defTabSz="932288">
              <a:defRPr/>
            </a:pPr>
            <a:r>
              <a:rPr lang="en-US" sz="2400" kern="0" dirty="0">
                <a:solidFill>
                  <a:schemeClr val="tx1">
                    <a:lumMod val="50000"/>
                    <a:lumOff val="50000"/>
                  </a:schemeClr>
                </a:solidFill>
                <a:ea typeface="Segoe UI Semilight" charset="0"/>
                <a:cs typeface="Segoe UI Semibold" panose="020B0702040204020203" pitchFamily="34" charset="0"/>
              </a:rPr>
              <a:t>Pages &amp; Sites</a:t>
            </a:r>
            <a:endParaRPr lang="en-US" sz="2400" kern="0" dirty="0">
              <a:solidFill>
                <a:schemeClr val="tx1">
                  <a:lumMod val="50000"/>
                  <a:lumOff val="50000"/>
                </a:schemeClr>
              </a:solidFill>
              <a:ea typeface="Segoe UI Semilight" charset="0"/>
              <a:cs typeface="Segoe UI Semilight" charset="0"/>
            </a:endParaRPr>
          </a:p>
        </p:txBody>
      </p:sp>
      <p:sp>
        <p:nvSpPr>
          <p:cNvPr id="93" name="Rectangle 92">
            <a:extLst>
              <a:ext uri="{FF2B5EF4-FFF2-40B4-BE49-F238E27FC236}">
                <a16:creationId xmlns:a16="http://schemas.microsoft.com/office/drawing/2014/main" id="{38E0EE47-353B-45DB-99D7-2240069276E3}"/>
              </a:ext>
            </a:extLst>
          </p:cNvPr>
          <p:cNvSpPr/>
          <p:nvPr/>
        </p:nvSpPr>
        <p:spPr bwMode="auto">
          <a:xfrm>
            <a:off x="5729825" y="5163485"/>
            <a:ext cx="1014838" cy="6837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solidFill>
                <a:schemeClr val="tx1">
                  <a:lumMod val="50000"/>
                  <a:lumOff val="50000"/>
                </a:schemeClr>
              </a:solidFill>
              <a:ea typeface="Segoe UI" pitchFamily="34" charset="0"/>
              <a:cs typeface="Segoe UI" pitchFamily="34" charset="0"/>
            </a:endParaRPr>
          </a:p>
        </p:txBody>
      </p:sp>
      <p:grpSp>
        <p:nvGrpSpPr>
          <p:cNvPr id="95" name="Group 94">
            <a:extLst>
              <a:ext uri="{FF2B5EF4-FFF2-40B4-BE49-F238E27FC236}">
                <a16:creationId xmlns:a16="http://schemas.microsoft.com/office/drawing/2014/main" id="{715FB454-9124-4BA3-AA87-04252A52DD89}"/>
              </a:ext>
            </a:extLst>
          </p:cNvPr>
          <p:cNvGrpSpPr>
            <a:grpSpLocks noChangeAspect="1"/>
          </p:cNvGrpSpPr>
          <p:nvPr/>
        </p:nvGrpSpPr>
        <p:grpSpPr>
          <a:xfrm>
            <a:off x="5796218" y="5176914"/>
            <a:ext cx="948445" cy="687317"/>
            <a:chOff x="689910" y="4654336"/>
            <a:chExt cx="302278" cy="205637"/>
          </a:xfrm>
          <a:solidFill>
            <a:schemeClr val="accent1"/>
          </a:solidFill>
        </p:grpSpPr>
        <p:grpSp>
          <p:nvGrpSpPr>
            <p:cNvPr id="96" name="Group 95">
              <a:extLst>
                <a:ext uri="{FF2B5EF4-FFF2-40B4-BE49-F238E27FC236}">
                  <a16:creationId xmlns:a16="http://schemas.microsoft.com/office/drawing/2014/main" id="{7090AB5B-E770-43ED-8D39-3C732F956ACB}"/>
                </a:ext>
              </a:extLst>
            </p:cNvPr>
            <p:cNvGrpSpPr/>
            <p:nvPr/>
          </p:nvGrpSpPr>
          <p:grpSpPr>
            <a:xfrm>
              <a:off x="689910" y="4654336"/>
              <a:ext cx="242678" cy="175179"/>
              <a:chOff x="673036" y="4654336"/>
              <a:chExt cx="242678" cy="175179"/>
            </a:xfrm>
            <a:grpFill/>
          </p:grpSpPr>
          <p:sp>
            <p:nvSpPr>
              <p:cNvPr id="98" name="Rectangle 2050">
                <a:extLst>
                  <a:ext uri="{FF2B5EF4-FFF2-40B4-BE49-F238E27FC236}">
                    <a16:creationId xmlns:a16="http://schemas.microsoft.com/office/drawing/2014/main" id="{EC5C7FF5-05DD-4F4D-B126-482175756C7C}"/>
                  </a:ext>
                </a:extLst>
              </p:cNvPr>
              <p:cNvSpPr>
                <a:spLocks noChangeArrowheads="1"/>
              </p:cNvSpPr>
              <p:nvPr/>
            </p:nvSpPr>
            <p:spPr bwMode="auto">
              <a:xfrm>
                <a:off x="787142" y="4794961"/>
                <a:ext cx="14464" cy="30536"/>
              </a:xfrm>
              <a:prstGeom prst="rect">
                <a:avLst/>
              </a:pr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99" name="Rectangle 2051">
                <a:extLst>
                  <a:ext uri="{FF2B5EF4-FFF2-40B4-BE49-F238E27FC236}">
                    <a16:creationId xmlns:a16="http://schemas.microsoft.com/office/drawing/2014/main" id="{CB15B69D-2D98-418E-B6EE-12D98AE4BB64}"/>
                  </a:ext>
                </a:extLst>
              </p:cNvPr>
              <p:cNvSpPr>
                <a:spLocks noChangeArrowheads="1"/>
              </p:cNvSpPr>
              <p:nvPr/>
            </p:nvSpPr>
            <p:spPr bwMode="auto">
              <a:xfrm>
                <a:off x="756607" y="4814247"/>
                <a:ext cx="75536" cy="15268"/>
              </a:xfrm>
              <a:prstGeom prst="rect">
                <a:avLst/>
              </a:pr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00" name="Freeform 2052">
                <a:extLst>
                  <a:ext uri="{FF2B5EF4-FFF2-40B4-BE49-F238E27FC236}">
                    <a16:creationId xmlns:a16="http://schemas.microsoft.com/office/drawing/2014/main" id="{EE261CAE-E8E1-4241-8E42-4DF15B03BB03}"/>
                  </a:ext>
                </a:extLst>
              </p:cNvPr>
              <p:cNvSpPr>
                <a:spLocks/>
              </p:cNvSpPr>
              <p:nvPr/>
            </p:nvSpPr>
            <p:spPr bwMode="auto">
              <a:xfrm>
                <a:off x="673036" y="4654336"/>
                <a:ext cx="242678" cy="151875"/>
              </a:xfrm>
              <a:custGeom>
                <a:avLst/>
                <a:gdLst>
                  <a:gd name="T0" fmla="*/ 186 w 302"/>
                  <a:gd name="T1" fmla="*/ 189 h 189"/>
                  <a:gd name="T2" fmla="*/ 0 w 302"/>
                  <a:gd name="T3" fmla="*/ 189 h 189"/>
                  <a:gd name="T4" fmla="*/ 0 w 302"/>
                  <a:gd name="T5" fmla="*/ 0 h 189"/>
                  <a:gd name="T6" fmla="*/ 302 w 302"/>
                  <a:gd name="T7" fmla="*/ 0 h 189"/>
                  <a:gd name="T8" fmla="*/ 302 w 302"/>
                  <a:gd name="T9" fmla="*/ 66 h 189"/>
                  <a:gd name="T10" fmla="*/ 283 w 302"/>
                  <a:gd name="T11" fmla="*/ 66 h 189"/>
                  <a:gd name="T12" fmla="*/ 283 w 302"/>
                  <a:gd name="T13" fmla="*/ 19 h 189"/>
                  <a:gd name="T14" fmla="*/ 19 w 302"/>
                  <a:gd name="T15" fmla="*/ 19 h 189"/>
                  <a:gd name="T16" fmla="*/ 19 w 302"/>
                  <a:gd name="T17" fmla="*/ 170 h 189"/>
                  <a:gd name="T18" fmla="*/ 186 w 302"/>
                  <a:gd name="T19" fmla="*/ 170 h 189"/>
                  <a:gd name="T20" fmla="*/ 186 w 302"/>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89">
                    <a:moveTo>
                      <a:pt x="186" y="189"/>
                    </a:moveTo>
                    <a:lnTo>
                      <a:pt x="0" y="189"/>
                    </a:lnTo>
                    <a:lnTo>
                      <a:pt x="0" y="0"/>
                    </a:lnTo>
                    <a:lnTo>
                      <a:pt x="302" y="0"/>
                    </a:lnTo>
                    <a:lnTo>
                      <a:pt x="302" y="66"/>
                    </a:lnTo>
                    <a:lnTo>
                      <a:pt x="283" y="66"/>
                    </a:lnTo>
                    <a:lnTo>
                      <a:pt x="283" y="19"/>
                    </a:lnTo>
                    <a:lnTo>
                      <a:pt x="19" y="19"/>
                    </a:lnTo>
                    <a:lnTo>
                      <a:pt x="19" y="170"/>
                    </a:lnTo>
                    <a:lnTo>
                      <a:pt x="186" y="170"/>
                    </a:lnTo>
                    <a:lnTo>
                      <a:pt x="186" y="189"/>
                    </a:lnTo>
                    <a:close/>
                  </a:path>
                </a:pathLst>
              </a:cu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01" name="Rectangle 2053">
                <a:extLst>
                  <a:ext uri="{FF2B5EF4-FFF2-40B4-BE49-F238E27FC236}">
                    <a16:creationId xmlns:a16="http://schemas.microsoft.com/office/drawing/2014/main" id="{CE350C5C-E933-4363-8D12-E722FA72CE90}"/>
                  </a:ext>
                </a:extLst>
              </p:cNvPr>
              <p:cNvSpPr>
                <a:spLocks noChangeArrowheads="1"/>
              </p:cNvSpPr>
              <p:nvPr/>
            </p:nvSpPr>
            <p:spPr bwMode="auto">
              <a:xfrm>
                <a:off x="726071" y="4737908"/>
                <a:ext cx="15268" cy="15268"/>
              </a:xfrm>
              <a:prstGeom prst="rect">
                <a:avLst/>
              </a:pr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02" name="Rectangle 2054">
                <a:extLst>
                  <a:ext uri="{FF2B5EF4-FFF2-40B4-BE49-F238E27FC236}">
                    <a16:creationId xmlns:a16="http://schemas.microsoft.com/office/drawing/2014/main" id="{A93168C6-84B4-4711-BC05-85F4F1922811}"/>
                  </a:ext>
                </a:extLst>
              </p:cNvPr>
              <p:cNvSpPr>
                <a:spLocks noChangeArrowheads="1"/>
              </p:cNvSpPr>
              <p:nvPr/>
            </p:nvSpPr>
            <p:spPr bwMode="auto">
              <a:xfrm>
                <a:off x="726071" y="4707372"/>
                <a:ext cx="15268" cy="15268"/>
              </a:xfrm>
              <a:prstGeom prst="rect">
                <a:avLst/>
              </a:pr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03" name="Rectangle 2055">
                <a:extLst>
                  <a:ext uri="{FF2B5EF4-FFF2-40B4-BE49-F238E27FC236}">
                    <a16:creationId xmlns:a16="http://schemas.microsoft.com/office/drawing/2014/main" id="{EE1E8414-14C7-48D0-BE6C-A94804CB9CCB}"/>
                  </a:ext>
                </a:extLst>
              </p:cNvPr>
              <p:cNvSpPr>
                <a:spLocks noChangeArrowheads="1"/>
              </p:cNvSpPr>
              <p:nvPr/>
            </p:nvSpPr>
            <p:spPr bwMode="auto">
              <a:xfrm>
                <a:off x="756607" y="4737908"/>
                <a:ext cx="15268" cy="15268"/>
              </a:xfrm>
              <a:prstGeom prst="rect">
                <a:avLst/>
              </a:pr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04" name="Rectangle 2056">
                <a:extLst>
                  <a:ext uri="{FF2B5EF4-FFF2-40B4-BE49-F238E27FC236}">
                    <a16:creationId xmlns:a16="http://schemas.microsoft.com/office/drawing/2014/main" id="{B8C0664F-9F5E-472C-8263-170D59522967}"/>
                  </a:ext>
                </a:extLst>
              </p:cNvPr>
              <p:cNvSpPr>
                <a:spLocks noChangeArrowheads="1"/>
              </p:cNvSpPr>
              <p:nvPr/>
            </p:nvSpPr>
            <p:spPr bwMode="auto">
              <a:xfrm>
                <a:off x="756607" y="4707372"/>
                <a:ext cx="15268" cy="15268"/>
              </a:xfrm>
              <a:prstGeom prst="rect">
                <a:avLst/>
              </a:pr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05" name="Rectangle 2057">
                <a:extLst>
                  <a:ext uri="{FF2B5EF4-FFF2-40B4-BE49-F238E27FC236}">
                    <a16:creationId xmlns:a16="http://schemas.microsoft.com/office/drawing/2014/main" id="{49537119-6D4D-4502-91B3-8DDB0138D339}"/>
                  </a:ext>
                </a:extLst>
              </p:cNvPr>
              <p:cNvSpPr>
                <a:spLocks noChangeArrowheads="1"/>
              </p:cNvSpPr>
              <p:nvPr/>
            </p:nvSpPr>
            <p:spPr bwMode="auto">
              <a:xfrm>
                <a:off x="787142" y="4737908"/>
                <a:ext cx="14464" cy="15268"/>
              </a:xfrm>
              <a:prstGeom prst="rect">
                <a:avLst/>
              </a:pr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06" name="Rectangle 2058">
                <a:extLst>
                  <a:ext uri="{FF2B5EF4-FFF2-40B4-BE49-F238E27FC236}">
                    <a16:creationId xmlns:a16="http://schemas.microsoft.com/office/drawing/2014/main" id="{2D2314EC-207D-445C-A40B-5024A72A17EB}"/>
                  </a:ext>
                </a:extLst>
              </p:cNvPr>
              <p:cNvSpPr>
                <a:spLocks noChangeArrowheads="1"/>
              </p:cNvSpPr>
              <p:nvPr/>
            </p:nvSpPr>
            <p:spPr bwMode="auto">
              <a:xfrm>
                <a:off x="787142" y="4707372"/>
                <a:ext cx="14464" cy="15268"/>
              </a:xfrm>
              <a:prstGeom prst="rect">
                <a:avLst/>
              </a:pr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07" name="Rectangle 2059">
                <a:extLst>
                  <a:ext uri="{FF2B5EF4-FFF2-40B4-BE49-F238E27FC236}">
                    <a16:creationId xmlns:a16="http://schemas.microsoft.com/office/drawing/2014/main" id="{EFC190CE-C4B0-4AD6-9758-F3B27B2165FD}"/>
                  </a:ext>
                </a:extLst>
              </p:cNvPr>
              <p:cNvSpPr>
                <a:spLocks noChangeArrowheads="1"/>
              </p:cNvSpPr>
              <p:nvPr/>
            </p:nvSpPr>
            <p:spPr bwMode="auto">
              <a:xfrm>
                <a:off x="816875" y="4737908"/>
                <a:ext cx="15268" cy="15268"/>
              </a:xfrm>
              <a:prstGeom prst="rect">
                <a:avLst/>
              </a:pr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08" name="Rectangle 2060">
                <a:extLst>
                  <a:ext uri="{FF2B5EF4-FFF2-40B4-BE49-F238E27FC236}">
                    <a16:creationId xmlns:a16="http://schemas.microsoft.com/office/drawing/2014/main" id="{4A564CCC-54BA-4BE4-BEED-8C87F133DF69}"/>
                  </a:ext>
                </a:extLst>
              </p:cNvPr>
              <p:cNvSpPr>
                <a:spLocks noChangeArrowheads="1"/>
              </p:cNvSpPr>
              <p:nvPr/>
            </p:nvSpPr>
            <p:spPr bwMode="auto">
              <a:xfrm>
                <a:off x="816875" y="4707372"/>
                <a:ext cx="15268" cy="15268"/>
              </a:xfrm>
              <a:prstGeom prst="rect">
                <a:avLst/>
              </a:pr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sp>
            <p:nvSpPr>
              <p:cNvPr id="109" name="Rectangle 2061">
                <a:extLst>
                  <a:ext uri="{FF2B5EF4-FFF2-40B4-BE49-F238E27FC236}">
                    <a16:creationId xmlns:a16="http://schemas.microsoft.com/office/drawing/2014/main" id="{9C0736AB-DA59-44F1-BE58-D450244D3D0E}"/>
                  </a:ext>
                </a:extLst>
              </p:cNvPr>
              <p:cNvSpPr>
                <a:spLocks noChangeArrowheads="1"/>
              </p:cNvSpPr>
              <p:nvPr/>
            </p:nvSpPr>
            <p:spPr bwMode="auto">
              <a:xfrm>
                <a:off x="847410" y="4707372"/>
                <a:ext cx="15268" cy="15268"/>
              </a:xfrm>
              <a:prstGeom prst="rect">
                <a:avLst/>
              </a:pr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grpSp>
        <p:sp>
          <p:nvSpPr>
            <p:cNvPr id="97" name="Freeform 5">
              <a:extLst>
                <a:ext uri="{FF2B5EF4-FFF2-40B4-BE49-F238E27FC236}">
                  <a16:creationId xmlns:a16="http://schemas.microsoft.com/office/drawing/2014/main" id="{115DDC3A-37FC-4FC4-9094-3D32F3870643}"/>
                </a:ext>
              </a:extLst>
            </p:cNvPr>
            <p:cNvSpPr>
              <a:spLocks noEditPoints="1"/>
            </p:cNvSpPr>
            <p:nvPr/>
          </p:nvSpPr>
          <p:spPr bwMode="auto">
            <a:xfrm>
              <a:off x="854075" y="4720273"/>
              <a:ext cx="138113" cy="139700"/>
            </a:xfrm>
            <a:custGeom>
              <a:avLst/>
              <a:gdLst>
                <a:gd name="T0" fmla="*/ 63 w 205"/>
                <a:gd name="T1" fmla="*/ 198 h 207"/>
                <a:gd name="T2" fmla="*/ 7 w 205"/>
                <a:gd name="T3" fmla="*/ 144 h 207"/>
                <a:gd name="T4" fmla="*/ 7 w 205"/>
                <a:gd name="T5" fmla="*/ 63 h 207"/>
                <a:gd name="T6" fmla="*/ 63 w 205"/>
                <a:gd name="T7" fmla="*/ 9 h 207"/>
                <a:gd name="T8" fmla="*/ 142 w 205"/>
                <a:gd name="T9" fmla="*/ 9 h 207"/>
                <a:gd name="T10" fmla="*/ 198 w 205"/>
                <a:gd name="T11" fmla="*/ 63 h 207"/>
                <a:gd name="T12" fmla="*/ 198 w 205"/>
                <a:gd name="T13" fmla="*/ 144 h 207"/>
                <a:gd name="T14" fmla="*/ 142 w 205"/>
                <a:gd name="T15" fmla="*/ 198 h 207"/>
                <a:gd name="T16" fmla="*/ 35 w 205"/>
                <a:gd name="T17" fmla="*/ 146 h 207"/>
                <a:gd name="T18" fmla="*/ 74 w 205"/>
                <a:gd name="T19" fmla="*/ 179 h 207"/>
                <a:gd name="T20" fmla="*/ 65 w 205"/>
                <a:gd name="T21" fmla="*/ 146 h 207"/>
                <a:gd name="T22" fmla="*/ 23 w 205"/>
                <a:gd name="T23" fmla="*/ 104 h 207"/>
                <a:gd name="T24" fmla="*/ 25 w 205"/>
                <a:gd name="T25" fmla="*/ 123 h 207"/>
                <a:gd name="T26" fmla="*/ 62 w 205"/>
                <a:gd name="T27" fmla="*/ 114 h 207"/>
                <a:gd name="T28" fmla="*/ 62 w 205"/>
                <a:gd name="T29" fmla="*/ 95 h 207"/>
                <a:gd name="T30" fmla="*/ 25 w 205"/>
                <a:gd name="T31" fmla="*/ 84 h 207"/>
                <a:gd name="T32" fmla="*/ 104 w 205"/>
                <a:gd name="T33" fmla="*/ 25 h 207"/>
                <a:gd name="T34" fmla="*/ 93 w 205"/>
                <a:gd name="T35" fmla="*/ 42 h 207"/>
                <a:gd name="T36" fmla="*/ 88 w 205"/>
                <a:gd name="T37" fmla="*/ 62 h 207"/>
                <a:gd name="T38" fmla="*/ 114 w 205"/>
                <a:gd name="T39" fmla="*/ 53 h 207"/>
                <a:gd name="T40" fmla="*/ 107 w 205"/>
                <a:gd name="T41" fmla="*/ 34 h 207"/>
                <a:gd name="T42" fmla="*/ 84 w 205"/>
                <a:gd name="T43" fmla="*/ 84 h 207"/>
                <a:gd name="T44" fmla="*/ 84 w 205"/>
                <a:gd name="T45" fmla="*/ 104 h 207"/>
                <a:gd name="T46" fmla="*/ 84 w 205"/>
                <a:gd name="T47" fmla="*/ 123 h 207"/>
                <a:gd name="T48" fmla="*/ 121 w 205"/>
                <a:gd name="T49" fmla="*/ 114 h 207"/>
                <a:gd name="T50" fmla="*/ 121 w 205"/>
                <a:gd name="T51" fmla="*/ 95 h 207"/>
                <a:gd name="T52" fmla="*/ 84 w 205"/>
                <a:gd name="T53" fmla="*/ 84 h 207"/>
                <a:gd name="T54" fmla="*/ 180 w 205"/>
                <a:gd name="T55" fmla="*/ 84 h 207"/>
                <a:gd name="T56" fmla="*/ 144 w 205"/>
                <a:gd name="T57" fmla="*/ 95 h 207"/>
                <a:gd name="T58" fmla="*/ 144 w 205"/>
                <a:gd name="T59" fmla="*/ 114 h 207"/>
                <a:gd name="T60" fmla="*/ 180 w 205"/>
                <a:gd name="T61" fmla="*/ 123 h 207"/>
                <a:gd name="T62" fmla="*/ 182 w 205"/>
                <a:gd name="T63" fmla="*/ 104 h 207"/>
                <a:gd name="T64" fmla="*/ 107 w 205"/>
                <a:gd name="T65" fmla="*/ 174 h 207"/>
                <a:gd name="T66" fmla="*/ 114 w 205"/>
                <a:gd name="T67" fmla="*/ 154 h 207"/>
                <a:gd name="T68" fmla="*/ 88 w 205"/>
                <a:gd name="T69" fmla="*/ 146 h 207"/>
                <a:gd name="T70" fmla="*/ 93 w 205"/>
                <a:gd name="T71" fmla="*/ 165 h 207"/>
                <a:gd name="T72" fmla="*/ 104 w 205"/>
                <a:gd name="T73" fmla="*/ 182 h 207"/>
                <a:gd name="T74" fmla="*/ 154 w 205"/>
                <a:gd name="T75" fmla="*/ 167 h 207"/>
                <a:gd name="T76" fmla="*/ 140 w 205"/>
                <a:gd name="T77" fmla="*/ 146 h 207"/>
                <a:gd name="T78" fmla="*/ 132 w 205"/>
                <a:gd name="T79" fmla="*/ 179 h 207"/>
                <a:gd name="T80" fmla="*/ 154 w 205"/>
                <a:gd name="T81" fmla="*/ 42 h 207"/>
                <a:gd name="T82" fmla="*/ 137 w 205"/>
                <a:gd name="T83" fmla="*/ 44 h 207"/>
                <a:gd name="T84" fmla="*/ 172 w 205"/>
                <a:gd name="T85" fmla="*/ 62 h 207"/>
                <a:gd name="T86" fmla="*/ 51 w 205"/>
                <a:gd name="T87" fmla="*/ 42 h 207"/>
                <a:gd name="T88" fmla="*/ 65 w 205"/>
                <a:gd name="T89" fmla="*/ 62 h 207"/>
                <a:gd name="T90" fmla="*/ 74 w 205"/>
                <a:gd name="T91" fmla="*/ 2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07">
                  <a:moveTo>
                    <a:pt x="104" y="207"/>
                  </a:moveTo>
                  <a:cubicBezTo>
                    <a:pt x="88" y="207"/>
                    <a:pt x="76" y="203"/>
                    <a:pt x="63" y="198"/>
                  </a:cubicBezTo>
                  <a:cubicBezTo>
                    <a:pt x="49" y="193"/>
                    <a:pt x="39" y="186"/>
                    <a:pt x="30" y="177"/>
                  </a:cubicBezTo>
                  <a:cubicBezTo>
                    <a:pt x="21" y="167"/>
                    <a:pt x="13" y="156"/>
                    <a:pt x="7" y="144"/>
                  </a:cubicBezTo>
                  <a:cubicBezTo>
                    <a:pt x="2" y="132"/>
                    <a:pt x="0" y="118"/>
                    <a:pt x="0" y="104"/>
                  </a:cubicBezTo>
                  <a:cubicBezTo>
                    <a:pt x="0" y="90"/>
                    <a:pt x="2" y="76"/>
                    <a:pt x="7" y="63"/>
                  </a:cubicBezTo>
                  <a:cubicBezTo>
                    <a:pt x="13" y="51"/>
                    <a:pt x="21" y="41"/>
                    <a:pt x="30" y="30"/>
                  </a:cubicBezTo>
                  <a:cubicBezTo>
                    <a:pt x="39" y="21"/>
                    <a:pt x="49" y="14"/>
                    <a:pt x="63" y="9"/>
                  </a:cubicBezTo>
                  <a:cubicBezTo>
                    <a:pt x="76" y="4"/>
                    <a:pt x="88" y="0"/>
                    <a:pt x="104" y="0"/>
                  </a:cubicBezTo>
                  <a:cubicBezTo>
                    <a:pt x="118" y="0"/>
                    <a:pt x="130" y="4"/>
                    <a:pt x="142" y="9"/>
                  </a:cubicBezTo>
                  <a:cubicBezTo>
                    <a:pt x="156" y="14"/>
                    <a:pt x="166" y="21"/>
                    <a:pt x="175" y="30"/>
                  </a:cubicBezTo>
                  <a:cubicBezTo>
                    <a:pt x="184" y="41"/>
                    <a:pt x="193" y="51"/>
                    <a:pt x="198" y="63"/>
                  </a:cubicBezTo>
                  <a:cubicBezTo>
                    <a:pt x="203" y="76"/>
                    <a:pt x="205" y="90"/>
                    <a:pt x="205" y="104"/>
                  </a:cubicBezTo>
                  <a:cubicBezTo>
                    <a:pt x="205" y="118"/>
                    <a:pt x="203" y="132"/>
                    <a:pt x="198" y="144"/>
                  </a:cubicBezTo>
                  <a:cubicBezTo>
                    <a:pt x="193" y="156"/>
                    <a:pt x="184" y="167"/>
                    <a:pt x="175" y="177"/>
                  </a:cubicBezTo>
                  <a:cubicBezTo>
                    <a:pt x="166" y="186"/>
                    <a:pt x="156" y="193"/>
                    <a:pt x="142" y="198"/>
                  </a:cubicBezTo>
                  <a:cubicBezTo>
                    <a:pt x="130" y="203"/>
                    <a:pt x="118" y="207"/>
                    <a:pt x="104" y="207"/>
                  </a:cubicBezTo>
                  <a:close/>
                  <a:moveTo>
                    <a:pt x="35" y="146"/>
                  </a:moveTo>
                  <a:cubicBezTo>
                    <a:pt x="39" y="154"/>
                    <a:pt x="46" y="160"/>
                    <a:pt x="51" y="167"/>
                  </a:cubicBezTo>
                  <a:cubicBezTo>
                    <a:pt x="58" y="172"/>
                    <a:pt x="67" y="175"/>
                    <a:pt x="74" y="179"/>
                  </a:cubicBezTo>
                  <a:cubicBezTo>
                    <a:pt x="72" y="174"/>
                    <a:pt x="70" y="168"/>
                    <a:pt x="69" y="163"/>
                  </a:cubicBezTo>
                  <a:cubicBezTo>
                    <a:pt x="67" y="158"/>
                    <a:pt x="67" y="153"/>
                    <a:pt x="65" y="146"/>
                  </a:cubicBezTo>
                  <a:cubicBezTo>
                    <a:pt x="35" y="146"/>
                    <a:pt x="35" y="146"/>
                    <a:pt x="35" y="146"/>
                  </a:cubicBezTo>
                  <a:close/>
                  <a:moveTo>
                    <a:pt x="23" y="104"/>
                  </a:moveTo>
                  <a:cubicBezTo>
                    <a:pt x="23" y="107"/>
                    <a:pt x="23" y="111"/>
                    <a:pt x="23" y="114"/>
                  </a:cubicBezTo>
                  <a:cubicBezTo>
                    <a:pt x="23" y="118"/>
                    <a:pt x="25" y="119"/>
                    <a:pt x="25" y="123"/>
                  </a:cubicBezTo>
                  <a:cubicBezTo>
                    <a:pt x="62" y="123"/>
                    <a:pt x="62" y="123"/>
                    <a:pt x="62" y="123"/>
                  </a:cubicBezTo>
                  <a:cubicBezTo>
                    <a:pt x="62" y="119"/>
                    <a:pt x="62" y="116"/>
                    <a:pt x="62" y="114"/>
                  </a:cubicBezTo>
                  <a:cubicBezTo>
                    <a:pt x="62" y="111"/>
                    <a:pt x="62" y="107"/>
                    <a:pt x="62" y="104"/>
                  </a:cubicBezTo>
                  <a:cubicBezTo>
                    <a:pt x="62" y="100"/>
                    <a:pt x="62" y="97"/>
                    <a:pt x="62" y="95"/>
                  </a:cubicBezTo>
                  <a:cubicBezTo>
                    <a:pt x="62" y="91"/>
                    <a:pt x="62" y="88"/>
                    <a:pt x="62" y="84"/>
                  </a:cubicBezTo>
                  <a:cubicBezTo>
                    <a:pt x="25" y="84"/>
                    <a:pt x="25" y="84"/>
                    <a:pt x="25" y="84"/>
                  </a:cubicBezTo>
                  <a:cubicBezTo>
                    <a:pt x="23" y="91"/>
                    <a:pt x="23" y="97"/>
                    <a:pt x="23" y="104"/>
                  </a:cubicBezTo>
                  <a:close/>
                  <a:moveTo>
                    <a:pt x="104" y="25"/>
                  </a:moveTo>
                  <a:cubicBezTo>
                    <a:pt x="100" y="27"/>
                    <a:pt x="98" y="30"/>
                    <a:pt x="98" y="34"/>
                  </a:cubicBezTo>
                  <a:cubicBezTo>
                    <a:pt x="97" y="35"/>
                    <a:pt x="95" y="39"/>
                    <a:pt x="93" y="42"/>
                  </a:cubicBezTo>
                  <a:cubicBezTo>
                    <a:pt x="93" y="46"/>
                    <a:pt x="91" y="49"/>
                    <a:pt x="91" y="53"/>
                  </a:cubicBezTo>
                  <a:cubicBezTo>
                    <a:pt x="90" y="56"/>
                    <a:pt x="90" y="58"/>
                    <a:pt x="88" y="62"/>
                  </a:cubicBezTo>
                  <a:cubicBezTo>
                    <a:pt x="118" y="62"/>
                    <a:pt x="118" y="62"/>
                    <a:pt x="118" y="62"/>
                  </a:cubicBezTo>
                  <a:cubicBezTo>
                    <a:pt x="116" y="58"/>
                    <a:pt x="116" y="56"/>
                    <a:pt x="114" y="53"/>
                  </a:cubicBezTo>
                  <a:cubicBezTo>
                    <a:pt x="114" y="49"/>
                    <a:pt x="112" y="46"/>
                    <a:pt x="112" y="42"/>
                  </a:cubicBezTo>
                  <a:cubicBezTo>
                    <a:pt x="111" y="39"/>
                    <a:pt x="109" y="35"/>
                    <a:pt x="107" y="34"/>
                  </a:cubicBezTo>
                  <a:cubicBezTo>
                    <a:pt x="105" y="30"/>
                    <a:pt x="105" y="27"/>
                    <a:pt x="104" y="25"/>
                  </a:cubicBezTo>
                  <a:close/>
                  <a:moveTo>
                    <a:pt x="84" y="84"/>
                  </a:moveTo>
                  <a:cubicBezTo>
                    <a:pt x="84" y="88"/>
                    <a:pt x="84" y="91"/>
                    <a:pt x="84" y="95"/>
                  </a:cubicBezTo>
                  <a:cubicBezTo>
                    <a:pt x="84" y="97"/>
                    <a:pt x="84" y="100"/>
                    <a:pt x="84" y="104"/>
                  </a:cubicBezTo>
                  <a:cubicBezTo>
                    <a:pt x="84" y="107"/>
                    <a:pt x="84" y="111"/>
                    <a:pt x="84" y="114"/>
                  </a:cubicBezTo>
                  <a:cubicBezTo>
                    <a:pt x="84" y="116"/>
                    <a:pt x="84" y="119"/>
                    <a:pt x="84" y="123"/>
                  </a:cubicBezTo>
                  <a:cubicBezTo>
                    <a:pt x="119" y="123"/>
                    <a:pt x="119" y="123"/>
                    <a:pt x="119" y="123"/>
                  </a:cubicBezTo>
                  <a:cubicBezTo>
                    <a:pt x="121" y="119"/>
                    <a:pt x="121" y="116"/>
                    <a:pt x="121" y="114"/>
                  </a:cubicBezTo>
                  <a:cubicBezTo>
                    <a:pt x="121" y="111"/>
                    <a:pt x="121" y="107"/>
                    <a:pt x="121" y="104"/>
                  </a:cubicBezTo>
                  <a:cubicBezTo>
                    <a:pt x="121" y="100"/>
                    <a:pt x="121" y="97"/>
                    <a:pt x="121" y="95"/>
                  </a:cubicBezTo>
                  <a:cubicBezTo>
                    <a:pt x="121" y="91"/>
                    <a:pt x="121" y="88"/>
                    <a:pt x="121" y="84"/>
                  </a:cubicBezTo>
                  <a:cubicBezTo>
                    <a:pt x="84" y="84"/>
                    <a:pt x="84" y="84"/>
                    <a:pt x="84" y="84"/>
                  </a:cubicBezTo>
                  <a:close/>
                  <a:moveTo>
                    <a:pt x="182" y="104"/>
                  </a:moveTo>
                  <a:cubicBezTo>
                    <a:pt x="182" y="97"/>
                    <a:pt x="182" y="91"/>
                    <a:pt x="180" y="84"/>
                  </a:cubicBezTo>
                  <a:cubicBezTo>
                    <a:pt x="144" y="84"/>
                    <a:pt x="144" y="84"/>
                    <a:pt x="144" y="84"/>
                  </a:cubicBezTo>
                  <a:cubicBezTo>
                    <a:pt x="144" y="88"/>
                    <a:pt x="144" y="91"/>
                    <a:pt x="144" y="95"/>
                  </a:cubicBezTo>
                  <a:cubicBezTo>
                    <a:pt x="144" y="97"/>
                    <a:pt x="144" y="100"/>
                    <a:pt x="144" y="104"/>
                  </a:cubicBezTo>
                  <a:cubicBezTo>
                    <a:pt x="144" y="107"/>
                    <a:pt x="144" y="111"/>
                    <a:pt x="144" y="114"/>
                  </a:cubicBezTo>
                  <a:cubicBezTo>
                    <a:pt x="144" y="116"/>
                    <a:pt x="144" y="119"/>
                    <a:pt x="144" y="123"/>
                  </a:cubicBezTo>
                  <a:cubicBezTo>
                    <a:pt x="180" y="123"/>
                    <a:pt x="180" y="123"/>
                    <a:pt x="180" y="123"/>
                  </a:cubicBezTo>
                  <a:cubicBezTo>
                    <a:pt x="180" y="119"/>
                    <a:pt x="182" y="118"/>
                    <a:pt x="182" y="114"/>
                  </a:cubicBezTo>
                  <a:cubicBezTo>
                    <a:pt x="182" y="111"/>
                    <a:pt x="182" y="107"/>
                    <a:pt x="182" y="104"/>
                  </a:cubicBezTo>
                  <a:close/>
                  <a:moveTo>
                    <a:pt x="104" y="182"/>
                  </a:moveTo>
                  <a:cubicBezTo>
                    <a:pt x="105" y="181"/>
                    <a:pt x="105" y="177"/>
                    <a:pt x="107" y="174"/>
                  </a:cubicBezTo>
                  <a:cubicBezTo>
                    <a:pt x="109" y="172"/>
                    <a:pt x="111" y="168"/>
                    <a:pt x="112" y="165"/>
                  </a:cubicBezTo>
                  <a:cubicBezTo>
                    <a:pt x="112" y="161"/>
                    <a:pt x="114" y="158"/>
                    <a:pt x="114" y="154"/>
                  </a:cubicBezTo>
                  <a:cubicBezTo>
                    <a:pt x="116" y="153"/>
                    <a:pt x="116" y="149"/>
                    <a:pt x="118" y="146"/>
                  </a:cubicBezTo>
                  <a:cubicBezTo>
                    <a:pt x="88" y="146"/>
                    <a:pt x="88" y="146"/>
                    <a:pt x="88" y="146"/>
                  </a:cubicBezTo>
                  <a:cubicBezTo>
                    <a:pt x="90" y="149"/>
                    <a:pt x="90" y="153"/>
                    <a:pt x="91" y="156"/>
                  </a:cubicBezTo>
                  <a:cubicBezTo>
                    <a:pt x="91" y="158"/>
                    <a:pt x="93" y="161"/>
                    <a:pt x="93" y="165"/>
                  </a:cubicBezTo>
                  <a:cubicBezTo>
                    <a:pt x="95" y="168"/>
                    <a:pt x="97" y="172"/>
                    <a:pt x="98" y="174"/>
                  </a:cubicBezTo>
                  <a:cubicBezTo>
                    <a:pt x="100" y="177"/>
                    <a:pt x="100" y="181"/>
                    <a:pt x="104" y="182"/>
                  </a:cubicBezTo>
                  <a:close/>
                  <a:moveTo>
                    <a:pt x="132" y="179"/>
                  </a:moveTo>
                  <a:cubicBezTo>
                    <a:pt x="139" y="175"/>
                    <a:pt x="147" y="172"/>
                    <a:pt x="154" y="167"/>
                  </a:cubicBezTo>
                  <a:cubicBezTo>
                    <a:pt x="159" y="160"/>
                    <a:pt x="166" y="154"/>
                    <a:pt x="170" y="146"/>
                  </a:cubicBezTo>
                  <a:cubicBezTo>
                    <a:pt x="140" y="146"/>
                    <a:pt x="140" y="146"/>
                    <a:pt x="140" y="146"/>
                  </a:cubicBezTo>
                  <a:cubicBezTo>
                    <a:pt x="139" y="153"/>
                    <a:pt x="139" y="158"/>
                    <a:pt x="137" y="163"/>
                  </a:cubicBezTo>
                  <a:cubicBezTo>
                    <a:pt x="135" y="168"/>
                    <a:pt x="133" y="174"/>
                    <a:pt x="132" y="179"/>
                  </a:cubicBezTo>
                  <a:close/>
                  <a:moveTo>
                    <a:pt x="172" y="62"/>
                  </a:moveTo>
                  <a:cubicBezTo>
                    <a:pt x="166" y="55"/>
                    <a:pt x="161" y="48"/>
                    <a:pt x="154" y="42"/>
                  </a:cubicBezTo>
                  <a:cubicBezTo>
                    <a:pt x="147" y="35"/>
                    <a:pt x="139" y="32"/>
                    <a:pt x="132" y="28"/>
                  </a:cubicBezTo>
                  <a:cubicBezTo>
                    <a:pt x="133" y="34"/>
                    <a:pt x="135" y="39"/>
                    <a:pt x="137" y="44"/>
                  </a:cubicBezTo>
                  <a:cubicBezTo>
                    <a:pt x="139" y="49"/>
                    <a:pt x="139" y="56"/>
                    <a:pt x="140" y="62"/>
                  </a:cubicBezTo>
                  <a:cubicBezTo>
                    <a:pt x="172" y="62"/>
                    <a:pt x="172" y="62"/>
                    <a:pt x="172" y="62"/>
                  </a:cubicBezTo>
                  <a:close/>
                  <a:moveTo>
                    <a:pt x="74" y="28"/>
                  </a:moveTo>
                  <a:cubicBezTo>
                    <a:pt x="67" y="32"/>
                    <a:pt x="58" y="35"/>
                    <a:pt x="51" y="42"/>
                  </a:cubicBezTo>
                  <a:cubicBezTo>
                    <a:pt x="46" y="48"/>
                    <a:pt x="39" y="55"/>
                    <a:pt x="35" y="62"/>
                  </a:cubicBezTo>
                  <a:cubicBezTo>
                    <a:pt x="65" y="62"/>
                    <a:pt x="65" y="62"/>
                    <a:pt x="65" y="62"/>
                  </a:cubicBezTo>
                  <a:cubicBezTo>
                    <a:pt x="67" y="56"/>
                    <a:pt x="67" y="49"/>
                    <a:pt x="69" y="44"/>
                  </a:cubicBezTo>
                  <a:cubicBezTo>
                    <a:pt x="70" y="39"/>
                    <a:pt x="72" y="34"/>
                    <a:pt x="74" y="28"/>
                  </a:cubicBezTo>
                  <a:close/>
                </a:path>
              </a:pathLst>
            </a:custGeom>
            <a:grpFill/>
            <a:ln>
              <a:noFill/>
            </a:ln>
          </p:spPr>
          <p:txBody>
            <a:bodyPr vert="horz" wrap="square" lIns="91413" tIns="45707" rIns="91413" bIns="45707" numCol="1" anchor="t" anchorCtr="0" compatLnSpc="1">
              <a:prstTxWarp prst="textNoShape">
                <a:avLst/>
              </a:prstTxWarp>
            </a:bodyPr>
            <a:lstStyle/>
            <a:p>
              <a:pPr defTabSz="914119">
                <a:defRPr/>
              </a:pPr>
              <a:endParaRPr lang="en-US" sz="2040" kern="0">
                <a:solidFill>
                  <a:schemeClr val="tx1">
                    <a:lumMod val="50000"/>
                    <a:lumOff val="50000"/>
                  </a:schemeClr>
                </a:solidFill>
              </a:endParaRPr>
            </a:p>
          </p:txBody>
        </p:sp>
      </p:grpSp>
      <p:sp>
        <p:nvSpPr>
          <p:cNvPr id="119" name="Rectangle 118">
            <a:extLst>
              <a:ext uri="{FF2B5EF4-FFF2-40B4-BE49-F238E27FC236}">
                <a16:creationId xmlns:a16="http://schemas.microsoft.com/office/drawing/2014/main" id="{58E43A82-8B14-4113-B6DE-48EC3735F516}"/>
              </a:ext>
            </a:extLst>
          </p:cNvPr>
          <p:cNvSpPr/>
          <p:nvPr/>
        </p:nvSpPr>
        <p:spPr>
          <a:xfrm>
            <a:off x="2170100" y="5083973"/>
            <a:ext cx="2506989" cy="375850"/>
          </a:xfrm>
          <a:prstGeom prst="rect">
            <a:avLst/>
          </a:prstGeom>
        </p:spPr>
        <p:txBody>
          <a:bodyPr wrap="square">
            <a:noAutofit/>
          </a:bodyPr>
          <a:lstStyle/>
          <a:p>
            <a:pPr algn="ctr" defTabSz="932288"/>
            <a:r>
              <a:rPr lang="en-US" kern="0" dirty="0">
                <a:solidFill>
                  <a:schemeClr val="tx1">
                    <a:lumMod val="50000"/>
                    <a:lumOff val="50000"/>
                  </a:schemeClr>
                </a:solidFill>
                <a:cs typeface="Segoe UI Semibold" panose="020B0702040204020203" pitchFamily="34" charset="0"/>
              </a:rPr>
              <a:t>Windows 10</a:t>
            </a:r>
          </a:p>
          <a:p>
            <a:pPr algn="ctr" defTabSz="932288"/>
            <a:endParaRPr lang="en-US" kern="0" dirty="0">
              <a:solidFill>
                <a:schemeClr val="tx1">
                  <a:lumMod val="50000"/>
                  <a:lumOff val="50000"/>
                </a:schemeClr>
              </a:solidFill>
              <a:cs typeface="Segoe UI Semibold" panose="020B0702040204020203" pitchFamily="34" charset="0"/>
            </a:endParaRPr>
          </a:p>
          <a:p>
            <a:pPr algn="ctr" defTabSz="932288"/>
            <a:r>
              <a:rPr lang="en-US" kern="0" dirty="0">
                <a:solidFill>
                  <a:schemeClr val="tx1">
                    <a:lumMod val="50000"/>
                    <a:lumOff val="50000"/>
                  </a:schemeClr>
                </a:solidFill>
                <a:cs typeface="Segoe UI Semibold" panose="020B0702040204020203" pitchFamily="34" charset="0"/>
              </a:rPr>
              <a:t>	</a:t>
            </a:r>
          </a:p>
          <a:p>
            <a:pPr algn="ctr" defTabSz="932288"/>
            <a:endParaRPr lang="en-US" kern="0" dirty="0">
              <a:solidFill>
                <a:schemeClr val="tx1">
                  <a:lumMod val="50000"/>
                  <a:lumOff val="50000"/>
                </a:schemeClr>
              </a:solidFill>
              <a:cs typeface="Segoe UI Semibold" panose="020B0702040204020203" pitchFamily="34" charset="0"/>
            </a:endParaRPr>
          </a:p>
        </p:txBody>
      </p:sp>
      <p:sp>
        <p:nvSpPr>
          <p:cNvPr id="120" name="Rectangle 119">
            <a:extLst>
              <a:ext uri="{FF2B5EF4-FFF2-40B4-BE49-F238E27FC236}">
                <a16:creationId xmlns:a16="http://schemas.microsoft.com/office/drawing/2014/main" id="{324C8BC1-C967-49E4-BE12-A021C83489D9}"/>
              </a:ext>
            </a:extLst>
          </p:cNvPr>
          <p:cNvSpPr/>
          <p:nvPr/>
        </p:nvSpPr>
        <p:spPr>
          <a:xfrm>
            <a:off x="1538278" y="4721672"/>
            <a:ext cx="2743121" cy="470856"/>
          </a:xfrm>
          <a:prstGeom prst="rect">
            <a:avLst/>
          </a:prstGeom>
        </p:spPr>
        <p:txBody>
          <a:bodyPr wrap="square" anchor="t">
            <a:spAutoFit/>
          </a:bodyPr>
          <a:lstStyle/>
          <a:p>
            <a:pPr algn="ctr" defTabSz="932288">
              <a:defRPr/>
            </a:pPr>
            <a:r>
              <a:rPr lang="en-US" sz="2400" kern="0">
                <a:solidFill>
                  <a:schemeClr val="tx1">
                    <a:lumMod val="50000"/>
                    <a:lumOff val="50000"/>
                  </a:schemeClr>
                </a:solidFill>
                <a:cs typeface="Segoe UI Semibold" panose="020B0702040204020203" pitchFamily="34" charset="0"/>
              </a:rPr>
              <a:t>App Experiences</a:t>
            </a:r>
            <a:endParaRPr lang="en-US" sz="2400" kern="0">
              <a:solidFill>
                <a:schemeClr val="tx1">
                  <a:lumMod val="50000"/>
                  <a:lumOff val="50000"/>
                </a:schemeClr>
              </a:solidFill>
              <a:ea typeface="Segoe UI Semilight" charset="0"/>
              <a:cs typeface="Segoe UI Semilight" charset="0"/>
            </a:endParaRPr>
          </a:p>
        </p:txBody>
      </p:sp>
      <p:sp>
        <p:nvSpPr>
          <p:cNvPr id="121" name="PageEdit_EFB8" title="Icon of a document with a pencil on top of it">
            <a:extLst>
              <a:ext uri="{FF2B5EF4-FFF2-40B4-BE49-F238E27FC236}">
                <a16:creationId xmlns:a16="http://schemas.microsoft.com/office/drawing/2014/main" id="{F93CF629-99DD-4F3D-AE41-E27939AA0507}"/>
              </a:ext>
            </a:extLst>
          </p:cNvPr>
          <p:cNvSpPr>
            <a:spLocks noChangeAspect="1" noEditPoints="1"/>
          </p:cNvSpPr>
          <p:nvPr/>
        </p:nvSpPr>
        <p:spPr bwMode="auto">
          <a:xfrm>
            <a:off x="7253221" y="1480165"/>
            <a:ext cx="512059" cy="545967"/>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764">
              <a:solidFill>
                <a:schemeClr val="tx2"/>
              </a:solidFill>
            </a:endParaRPr>
          </a:p>
        </p:txBody>
      </p:sp>
      <p:sp>
        <p:nvSpPr>
          <p:cNvPr id="122" name="Title 3">
            <a:extLst>
              <a:ext uri="{FF2B5EF4-FFF2-40B4-BE49-F238E27FC236}">
                <a16:creationId xmlns:a16="http://schemas.microsoft.com/office/drawing/2014/main" id="{BAB258FF-FE30-4636-A6D1-5DCDA5B21E90}"/>
              </a:ext>
            </a:extLst>
          </p:cNvPr>
          <p:cNvSpPr txBox="1">
            <a:spLocks/>
          </p:cNvSpPr>
          <p:nvPr/>
        </p:nvSpPr>
        <p:spPr>
          <a:xfrm>
            <a:off x="-32658" y="144793"/>
            <a:ext cx="12434711" cy="411162"/>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080" spc="-89" dirty="0">
                <a:gradFill>
                  <a:gsLst>
                    <a:gs pos="2917">
                      <a:schemeClr val="tx1"/>
                    </a:gs>
                    <a:gs pos="30000">
                      <a:schemeClr val="tx1"/>
                    </a:gs>
                  </a:gsLst>
                  <a:lin ang="5400000" scaled="0"/>
                </a:gradFill>
                <a:latin typeface="+mn-lt"/>
                <a:cs typeface="+mn-cs"/>
              </a:rPr>
              <a:t>Microsoft 365 App Foundation</a:t>
            </a:r>
          </a:p>
        </p:txBody>
      </p:sp>
      <p:grpSp>
        <p:nvGrpSpPr>
          <p:cNvPr id="87" name="Group 4">
            <a:extLst>
              <a:ext uri="{FF2B5EF4-FFF2-40B4-BE49-F238E27FC236}">
                <a16:creationId xmlns:a16="http://schemas.microsoft.com/office/drawing/2014/main" id="{D2BCEEAA-FA39-418A-BD89-341BA244C740}"/>
              </a:ext>
            </a:extLst>
          </p:cNvPr>
          <p:cNvGrpSpPr>
            <a:grpSpLocks noChangeAspect="1"/>
          </p:cNvGrpSpPr>
          <p:nvPr/>
        </p:nvGrpSpPr>
        <p:grpSpPr bwMode="auto">
          <a:xfrm>
            <a:off x="5981691" y="2635568"/>
            <a:ext cx="414490" cy="514876"/>
            <a:chOff x="3524" y="2090"/>
            <a:chExt cx="256" cy="318"/>
          </a:xfrm>
          <a:solidFill>
            <a:schemeClr val="accent1"/>
          </a:solidFill>
        </p:grpSpPr>
        <p:sp>
          <p:nvSpPr>
            <p:cNvPr id="94" name="Freeform 5">
              <a:extLst>
                <a:ext uri="{FF2B5EF4-FFF2-40B4-BE49-F238E27FC236}">
                  <a16:creationId xmlns:a16="http://schemas.microsoft.com/office/drawing/2014/main" id="{AA12E91A-4798-4C8E-B3C3-2E66FAD87DF1}"/>
                </a:ext>
              </a:extLst>
            </p:cNvPr>
            <p:cNvSpPr>
              <a:spLocks/>
            </p:cNvSpPr>
            <p:nvPr/>
          </p:nvSpPr>
          <p:spPr bwMode="auto">
            <a:xfrm>
              <a:off x="3567" y="2090"/>
              <a:ext cx="170" cy="169"/>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sp>
          <p:nvSpPr>
            <p:cNvPr id="115" name="Freeform 6">
              <a:extLst>
                <a:ext uri="{FF2B5EF4-FFF2-40B4-BE49-F238E27FC236}">
                  <a16:creationId xmlns:a16="http://schemas.microsoft.com/office/drawing/2014/main" id="{5E5747F2-10DB-4790-9C11-3C1B2D0AA8F7}"/>
                </a:ext>
              </a:extLst>
            </p:cNvPr>
            <p:cNvSpPr>
              <a:spLocks/>
            </p:cNvSpPr>
            <p:nvPr/>
          </p:nvSpPr>
          <p:spPr bwMode="auto">
            <a:xfrm>
              <a:off x="3524" y="2280"/>
              <a:ext cx="256" cy="128"/>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grpSp>
    </p:spTree>
    <p:extLst>
      <p:ext uri="{BB962C8B-B14F-4D97-AF65-F5344CB8AC3E}">
        <p14:creationId xmlns:p14="http://schemas.microsoft.com/office/powerpoint/2010/main" val="3748114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heel(1)">
                                      <p:cBhvr>
                                        <p:cTn id="7" dur="2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531147-925F-4763-ACFC-224C95596BFB}"/>
              </a:ext>
            </a:extLst>
          </p:cNvPr>
          <p:cNvSpPr/>
          <p:nvPr/>
        </p:nvSpPr>
        <p:spPr bwMode="auto">
          <a:xfrm>
            <a:off x="882" y="2442531"/>
            <a:ext cx="12434711" cy="2109459"/>
          </a:xfrm>
          <a:prstGeom prst="rect">
            <a:avLst/>
          </a:prstGeom>
          <a:solidFill>
            <a:schemeClr val="bg1"/>
          </a:solidFill>
          <a:ln>
            <a:noFill/>
            <a:headEnd type="none" w="med" len="med"/>
            <a:tailEnd type="none" w="med" len="med"/>
          </a:ln>
          <a:effectLst>
            <a:outerShdw blurRad="2667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0" name="Picture 69">
            <a:extLst>
              <a:ext uri="{FF2B5EF4-FFF2-40B4-BE49-F238E27FC236}">
                <a16:creationId xmlns:a16="http://schemas.microsoft.com/office/drawing/2014/main" id="{5A850E10-ADC5-4B2E-AF69-55996FB377F6}"/>
              </a:ext>
            </a:extLst>
          </p:cNvPr>
          <p:cNvPicPr>
            <a:picLocks noChangeAspect="1"/>
          </p:cNvPicPr>
          <p:nvPr/>
        </p:nvPicPr>
        <p:blipFill>
          <a:blip r:embed="rId3"/>
          <a:stretch>
            <a:fillRect/>
          </a:stretch>
        </p:blipFill>
        <p:spPr>
          <a:xfrm>
            <a:off x="-114483" y="2442532"/>
            <a:ext cx="5688432" cy="2109460"/>
          </a:xfrm>
          <a:prstGeom prst="rect">
            <a:avLst/>
          </a:prstGeom>
        </p:spPr>
      </p:pic>
      <p:sp>
        <p:nvSpPr>
          <p:cNvPr id="50" name="Rectangle 49">
            <a:extLst>
              <a:ext uri="{FF2B5EF4-FFF2-40B4-BE49-F238E27FC236}">
                <a16:creationId xmlns:a16="http://schemas.microsoft.com/office/drawing/2014/main" id="{9CCE3FE2-0A82-4D87-8EE3-5D1F2EE54749}"/>
              </a:ext>
            </a:extLst>
          </p:cNvPr>
          <p:cNvSpPr/>
          <p:nvPr/>
        </p:nvSpPr>
        <p:spPr bwMode="auto">
          <a:xfrm>
            <a:off x="882" y="4551995"/>
            <a:ext cx="12434711" cy="244252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E8916743-A8C4-46D8-B017-655F66030CB2}"/>
              </a:ext>
            </a:extLst>
          </p:cNvPr>
          <p:cNvSpPr/>
          <p:nvPr/>
        </p:nvSpPr>
        <p:spPr bwMode="auto">
          <a:xfrm>
            <a:off x="882" y="0"/>
            <a:ext cx="12434711" cy="244252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AAF408F8-8A75-442E-99AF-030E079C65B6}"/>
              </a:ext>
            </a:extLst>
          </p:cNvPr>
          <p:cNvGrpSpPr/>
          <p:nvPr/>
        </p:nvGrpSpPr>
        <p:grpSpPr>
          <a:xfrm>
            <a:off x="758244" y="5054641"/>
            <a:ext cx="11053797" cy="1397434"/>
            <a:chOff x="742580" y="4955981"/>
            <a:chExt cx="10838040" cy="1370158"/>
          </a:xfrm>
        </p:grpSpPr>
        <p:grpSp>
          <p:nvGrpSpPr>
            <p:cNvPr id="63" name="Group 62">
              <a:extLst>
                <a:ext uri="{FF2B5EF4-FFF2-40B4-BE49-F238E27FC236}">
                  <a16:creationId xmlns:a16="http://schemas.microsoft.com/office/drawing/2014/main" id="{575715E6-8FD5-486C-8F42-424F80FF64E7}"/>
                </a:ext>
              </a:extLst>
            </p:cNvPr>
            <p:cNvGrpSpPr/>
            <p:nvPr/>
          </p:nvGrpSpPr>
          <p:grpSpPr>
            <a:xfrm>
              <a:off x="742580" y="4955981"/>
              <a:ext cx="2877770" cy="1059489"/>
              <a:chOff x="584200" y="4825474"/>
              <a:chExt cx="2877770" cy="1059489"/>
            </a:xfrm>
          </p:grpSpPr>
          <p:sp>
            <p:nvSpPr>
              <p:cNvPr id="38" name="stat 1">
                <a:extLst>
                  <a:ext uri="{FF2B5EF4-FFF2-40B4-BE49-F238E27FC236}">
                    <a16:creationId xmlns:a16="http://schemas.microsoft.com/office/drawing/2014/main" id="{D659334B-3183-4080-8B8C-CBE4642BB340}"/>
                  </a:ext>
                </a:extLst>
              </p:cNvPr>
              <p:cNvSpPr/>
              <p:nvPr/>
            </p:nvSpPr>
            <p:spPr>
              <a:xfrm>
                <a:off x="584200" y="4825474"/>
                <a:ext cx="2769901" cy="762709"/>
              </a:xfrm>
              <a:prstGeom prst="rect">
                <a:avLst/>
              </a:prstGeom>
            </p:spPr>
            <p:txBody>
              <a:bodyPr wrap="square" lIns="0" tIns="0" rIns="0" bIns="0" anchor="b" anchorCtr="0">
                <a:spAutoFit/>
              </a:bodyPr>
              <a:lstStyle/>
              <a:p>
                <a:pPr marL="0" lvl="1" algn="ctr" defTabSz="932563" fontAlgn="base">
                  <a:lnSpc>
                    <a:spcPct val="90000"/>
                  </a:lnSpc>
                  <a:defRPr/>
                </a:pPr>
                <a:r>
                  <a:rPr lang="en-US" sz="5507" spc="-153">
                    <a:solidFill>
                      <a:srgbClr val="FFFFFF"/>
                    </a:solidFill>
                    <a:latin typeface="Segoe UI Semibold"/>
                  </a:rPr>
                  <a:t>18 trillion</a:t>
                </a:r>
              </a:p>
            </p:txBody>
          </p:sp>
          <p:sp>
            <p:nvSpPr>
              <p:cNvPr id="39" name="stat 1">
                <a:extLst>
                  <a:ext uri="{FF2B5EF4-FFF2-40B4-BE49-F238E27FC236}">
                    <a16:creationId xmlns:a16="http://schemas.microsoft.com/office/drawing/2014/main" id="{D8AB63E6-CD28-4BFE-BF62-4BB7475FC8C6}"/>
                  </a:ext>
                </a:extLst>
              </p:cNvPr>
              <p:cNvSpPr/>
              <p:nvPr/>
            </p:nvSpPr>
            <p:spPr>
              <a:xfrm>
                <a:off x="632460" y="5436250"/>
                <a:ext cx="2829510" cy="448713"/>
              </a:xfrm>
              <a:prstGeom prst="rect">
                <a:avLst/>
              </a:prstGeom>
            </p:spPr>
            <p:txBody>
              <a:bodyPr wrap="square" lIns="0" tIns="167869" rIns="0" bIns="0" anchor="t" anchorCtr="0">
                <a:spAutoFit/>
              </a:bodyPr>
              <a:lstStyle/>
              <a:p>
                <a:pPr marL="0" lvl="1" algn="ctr" defTabSz="932563" fontAlgn="base">
                  <a:lnSpc>
                    <a:spcPct val="90000"/>
                  </a:lnSpc>
                  <a:defRPr/>
                </a:pPr>
                <a:r>
                  <a:rPr lang="en-US" sz="2040">
                    <a:solidFill>
                      <a:srgbClr val="FFFFFF"/>
                    </a:solidFill>
                    <a:latin typeface="Segoe UI"/>
                  </a:rPr>
                  <a:t>Microsoft Graph nodes</a:t>
                </a:r>
              </a:p>
            </p:txBody>
          </p:sp>
        </p:grpSp>
        <p:grpSp>
          <p:nvGrpSpPr>
            <p:cNvPr id="65" name="Group 64">
              <a:extLst>
                <a:ext uri="{FF2B5EF4-FFF2-40B4-BE49-F238E27FC236}">
                  <a16:creationId xmlns:a16="http://schemas.microsoft.com/office/drawing/2014/main" id="{4B60E2F7-B797-412C-A4B7-CC837C0DE7AA}"/>
                </a:ext>
              </a:extLst>
            </p:cNvPr>
            <p:cNvGrpSpPr/>
            <p:nvPr/>
          </p:nvGrpSpPr>
          <p:grpSpPr>
            <a:xfrm>
              <a:off x="8255004" y="4955981"/>
              <a:ext cx="3325616" cy="1342002"/>
              <a:chOff x="8378647" y="4825474"/>
              <a:chExt cx="3325616" cy="1342002"/>
            </a:xfrm>
          </p:grpSpPr>
          <p:sp>
            <p:nvSpPr>
              <p:cNvPr id="42" name="stat 1">
                <a:extLst>
                  <a:ext uri="{FF2B5EF4-FFF2-40B4-BE49-F238E27FC236}">
                    <a16:creationId xmlns:a16="http://schemas.microsoft.com/office/drawing/2014/main" id="{5CCDC7A3-78C2-4988-A8D5-0827F7898A7D}"/>
                  </a:ext>
                </a:extLst>
              </p:cNvPr>
              <p:cNvSpPr/>
              <p:nvPr/>
            </p:nvSpPr>
            <p:spPr>
              <a:xfrm>
                <a:off x="8378647" y="4825474"/>
                <a:ext cx="3325616" cy="762709"/>
              </a:xfrm>
              <a:prstGeom prst="rect">
                <a:avLst/>
              </a:prstGeom>
            </p:spPr>
            <p:txBody>
              <a:bodyPr wrap="square" lIns="0" tIns="0" rIns="0" bIns="0" anchor="b" anchorCtr="0">
                <a:spAutoFit/>
              </a:bodyPr>
              <a:lstStyle/>
              <a:p>
                <a:pPr marL="0" lvl="1" algn="ctr" defTabSz="932563" fontAlgn="base">
                  <a:lnSpc>
                    <a:spcPct val="90000"/>
                  </a:lnSpc>
                  <a:defRPr/>
                </a:pPr>
                <a:r>
                  <a:rPr lang="en-US" sz="5507" spc="-153">
                    <a:solidFill>
                      <a:srgbClr val="FFFFFF"/>
                    </a:solidFill>
                    <a:latin typeface="Segoe UI Semibold"/>
                  </a:rPr>
                  <a:t>180 million</a:t>
                </a:r>
              </a:p>
            </p:txBody>
          </p:sp>
          <p:sp>
            <p:nvSpPr>
              <p:cNvPr id="43" name="stat 1">
                <a:extLst>
                  <a:ext uri="{FF2B5EF4-FFF2-40B4-BE49-F238E27FC236}">
                    <a16:creationId xmlns:a16="http://schemas.microsoft.com/office/drawing/2014/main" id="{30D038FA-5DF0-48EF-84AA-13EA02A9D2E4}"/>
                  </a:ext>
                </a:extLst>
              </p:cNvPr>
              <p:cNvSpPr/>
              <p:nvPr/>
            </p:nvSpPr>
            <p:spPr>
              <a:xfrm>
                <a:off x="8448701" y="5436250"/>
                <a:ext cx="2919890" cy="731226"/>
              </a:xfrm>
              <a:prstGeom prst="rect">
                <a:avLst/>
              </a:prstGeom>
            </p:spPr>
            <p:txBody>
              <a:bodyPr wrap="square" lIns="0" tIns="167869" rIns="0" bIns="0" anchor="t" anchorCtr="0">
                <a:spAutoFit/>
              </a:bodyPr>
              <a:lstStyle/>
              <a:p>
                <a:pPr marL="0" lvl="1" algn="ctr" defTabSz="932563" fontAlgn="base">
                  <a:lnSpc>
                    <a:spcPct val="90000"/>
                  </a:lnSpc>
                  <a:defRPr/>
                </a:pPr>
                <a:r>
                  <a:rPr lang="en-US" sz="2040">
                    <a:solidFill>
                      <a:srgbClr val="FFFFFF"/>
                    </a:solidFill>
                    <a:latin typeface="Segoe UI"/>
                  </a:rPr>
                  <a:t>monthly active users of Office 365 commercial</a:t>
                </a:r>
              </a:p>
            </p:txBody>
          </p:sp>
        </p:grpSp>
        <p:grpSp>
          <p:nvGrpSpPr>
            <p:cNvPr id="64" name="Group 63">
              <a:extLst>
                <a:ext uri="{FF2B5EF4-FFF2-40B4-BE49-F238E27FC236}">
                  <a16:creationId xmlns:a16="http://schemas.microsoft.com/office/drawing/2014/main" id="{4D04EA21-F0E7-4A8B-A3AA-2860F78B4E3C}"/>
                </a:ext>
              </a:extLst>
            </p:cNvPr>
            <p:cNvGrpSpPr/>
            <p:nvPr/>
          </p:nvGrpSpPr>
          <p:grpSpPr>
            <a:xfrm>
              <a:off x="5258829" y="4955981"/>
              <a:ext cx="1674342" cy="1059489"/>
              <a:chOff x="5060130" y="4825474"/>
              <a:chExt cx="1674342" cy="1059489"/>
            </a:xfrm>
          </p:grpSpPr>
          <p:sp>
            <p:nvSpPr>
              <p:cNvPr id="40" name="stat 1">
                <a:extLst>
                  <a:ext uri="{FF2B5EF4-FFF2-40B4-BE49-F238E27FC236}">
                    <a16:creationId xmlns:a16="http://schemas.microsoft.com/office/drawing/2014/main" id="{7BB536CD-D483-4D59-847E-BF3F1FF5B0F9}"/>
                  </a:ext>
                </a:extLst>
              </p:cNvPr>
              <p:cNvSpPr/>
              <p:nvPr/>
            </p:nvSpPr>
            <p:spPr>
              <a:xfrm>
                <a:off x="5060130" y="4825474"/>
                <a:ext cx="1583958" cy="762709"/>
              </a:xfrm>
              <a:prstGeom prst="rect">
                <a:avLst/>
              </a:prstGeom>
            </p:spPr>
            <p:txBody>
              <a:bodyPr wrap="square" lIns="0" tIns="0" rIns="0" bIns="0" anchor="b" anchorCtr="0">
                <a:spAutoFit/>
              </a:bodyPr>
              <a:lstStyle/>
              <a:p>
                <a:pPr marL="0" lvl="1" algn="ctr" defTabSz="932563" fontAlgn="base">
                  <a:lnSpc>
                    <a:spcPct val="90000"/>
                  </a:lnSpc>
                  <a:defRPr/>
                </a:pPr>
                <a:r>
                  <a:rPr lang="en-US" sz="5507" spc="-153">
                    <a:solidFill>
                      <a:srgbClr val="FFFFFF"/>
                    </a:solidFill>
                    <a:latin typeface="Segoe UI Semibold"/>
                  </a:rPr>
                  <a:t>90%</a:t>
                </a:r>
              </a:p>
            </p:txBody>
          </p:sp>
          <p:sp>
            <p:nvSpPr>
              <p:cNvPr id="41" name="stat 1">
                <a:extLst>
                  <a:ext uri="{FF2B5EF4-FFF2-40B4-BE49-F238E27FC236}">
                    <a16:creationId xmlns:a16="http://schemas.microsoft.com/office/drawing/2014/main" id="{B1FC1BCA-D63C-442C-B472-AD660BE1B769}"/>
                  </a:ext>
                </a:extLst>
              </p:cNvPr>
              <p:cNvSpPr/>
              <p:nvPr/>
            </p:nvSpPr>
            <p:spPr>
              <a:xfrm>
                <a:off x="5094960" y="5436250"/>
                <a:ext cx="1639512" cy="448713"/>
              </a:xfrm>
              <a:prstGeom prst="rect">
                <a:avLst/>
              </a:prstGeom>
            </p:spPr>
            <p:txBody>
              <a:bodyPr wrap="square" lIns="0" tIns="167869" rIns="0" bIns="0" anchor="t" anchorCtr="0">
                <a:spAutoFit/>
              </a:bodyPr>
              <a:lstStyle/>
              <a:p>
                <a:pPr marL="0" lvl="1" algn="ctr" defTabSz="932563" fontAlgn="base">
                  <a:lnSpc>
                    <a:spcPct val="90000"/>
                  </a:lnSpc>
                  <a:defRPr/>
                </a:pPr>
                <a:r>
                  <a:rPr lang="en-US" sz="2040">
                    <a:solidFill>
                      <a:srgbClr val="FFFFFF"/>
                    </a:solidFill>
                    <a:latin typeface="Segoe UI"/>
                  </a:rPr>
                  <a:t>Fortune 500</a:t>
                </a:r>
              </a:p>
            </p:txBody>
          </p:sp>
        </p:grpSp>
        <p:cxnSp>
          <p:nvCxnSpPr>
            <p:cNvPr id="46" name="Straight Connector 45">
              <a:extLst>
                <a:ext uri="{FF2B5EF4-FFF2-40B4-BE49-F238E27FC236}">
                  <a16:creationId xmlns:a16="http://schemas.microsoft.com/office/drawing/2014/main" id="{4732D636-DAD3-41FB-957E-D2742AD1CA6D}"/>
                </a:ext>
              </a:extLst>
            </p:cNvPr>
            <p:cNvCxnSpPr>
              <a:cxnSpLocks/>
            </p:cNvCxnSpPr>
            <p:nvPr/>
          </p:nvCxnSpPr>
          <p:spPr>
            <a:xfrm>
              <a:off x="4628508" y="5009978"/>
              <a:ext cx="0" cy="1316161"/>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A71DBFE-F8E2-476B-A6C0-7CB3021A526D}"/>
                </a:ext>
              </a:extLst>
            </p:cNvPr>
            <p:cNvCxnSpPr>
              <a:cxnSpLocks/>
            </p:cNvCxnSpPr>
            <p:nvPr/>
          </p:nvCxnSpPr>
          <p:spPr>
            <a:xfrm>
              <a:off x="7526500" y="5009978"/>
              <a:ext cx="0" cy="1316161"/>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3D343C7-46E4-43BD-BEAE-D7AE3EA9D024}"/>
              </a:ext>
            </a:extLst>
          </p:cNvPr>
          <p:cNvGrpSpPr/>
          <p:nvPr/>
        </p:nvGrpSpPr>
        <p:grpSpPr>
          <a:xfrm>
            <a:off x="993058" y="517784"/>
            <a:ext cx="10740085" cy="1368718"/>
            <a:chOff x="972810" y="507678"/>
            <a:chExt cx="10530451" cy="1342002"/>
          </a:xfrm>
        </p:grpSpPr>
        <p:grpSp>
          <p:nvGrpSpPr>
            <p:cNvPr id="6" name="Group 5">
              <a:extLst>
                <a:ext uri="{FF2B5EF4-FFF2-40B4-BE49-F238E27FC236}">
                  <a16:creationId xmlns:a16="http://schemas.microsoft.com/office/drawing/2014/main" id="{41681729-4BDE-41E1-B1EC-6EC20A169225}"/>
                </a:ext>
              </a:extLst>
            </p:cNvPr>
            <p:cNvGrpSpPr/>
            <p:nvPr/>
          </p:nvGrpSpPr>
          <p:grpSpPr>
            <a:xfrm>
              <a:off x="972810" y="507678"/>
              <a:ext cx="2417310" cy="1342002"/>
              <a:chOff x="584201" y="2729110"/>
              <a:chExt cx="2417310" cy="1342002"/>
            </a:xfrm>
          </p:grpSpPr>
          <p:sp>
            <p:nvSpPr>
              <p:cNvPr id="30" name="stat 1">
                <a:extLst>
                  <a:ext uri="{FF2B5EF4-FFF2-40B4-BE49-F238E27FC236}">
                    <a16:creationId xmlns:a16="http://schemas.microsoft.com/office/drawing/2014/main" id="{8DA465BB-0842-4011-B455-4C1DF7809355}"/>
                  </a:ext>
                </a:extLst>
              </p:cNvPr>
              <p:cNvSpPr/>
              <p:nvPr/>
            </p:nvSpPr>
            <p:spPr>
              <a:xfrm>
                <a:off x="584201" y="2729110"/>
                <a:ext cx="2369050" cy="762709"/>
              </a:xfrm>
              <a:prstGeom prst="rect">
                <a:avLst/>
              </a:prstGeom>
            </p:spPr>
            <p:txBody>
              <a:bodyPr wrap="square" lIns="0" tIns="0" rIns="0" bIns="0" anchor="b" anchorCtr="0">
                <a:spAutoFit/>
              </a:bodyPr>
              <a:lstStyle/>
              <a:p>
                <a:pPr marL="0" lvl="1" algn="ctr" defTabSz="932563" fontAlgn="base">
                  <a:lnSpc>
                    <a:spcPct val="90000"/>
                  </a:lnSpc>
                  <a:defRPr/>
                </a:pPr>
                <a:r>
                  <a:rPr lang="en-US" sz="5507" spc="-153">
                    <a:solidFill>
                      <a:srgbClr val="FFFFFF"/>
                    </a:solidFill>
                    <a:latin typeface="Segoe UI Semibold"/>
                  </a:rPr>
                  <a:t>1 billion</a:t>
                </a:r>
              </a:p>
            </p:txBody>
          </p:sp>
          <p:sp>
            <p:nvSpPr>
              <p:cNvPr id="31" name="stat 1">
                <a:extLst>
                  <a:ext uri="{FF2B5EF4-FFF2-40B4-BE49-F238E27FC236}">
                    <a16:creationId xmlns:a16="http://schemas.microsoft.com/office/drawing/2014/main" id="{40CE6DE4-A2F8-426D-A4A4-B45AB1F49490}"/>
                  </a:ext>
                </a:extLst>
              </p:cNvPr>
              <p:cNvSpPr/>
              <p:nvPr/>
            </p:nvSpPr>
            <p:spPr>
              <a:xfrm>
                <a:off x="632461" y="3339886"/>
                <a:ext cx="2369050" cy="731226"/>
              </a:xfrm>
              <a:prstGeom prst="rect">
                <a:avLst/>
              </a:prstGeom>
            </p:spPr>
            <p:txBody>
              <a:bodyPr wrap="square" lIns="0" tIns="167869" rIns="0" bIns="0" anchor="t" anchorCtr="0">
                <a:spAutoFit/>
              </a:bodyPr>
              <a:lstStyle/>
              <a:p>
                <a:pPr marL="0" lvl="1" algn="ctr" defTabSz="932563" fontAlgn="base">
                  <a:lnSpc>
                    <a:spcPct val="90000"/>
                  </a:lnSpc>
                  <a:defRPr/>
                </a:pPr>
                <a:r>
                  <a:rPr lang="en-US" sz="2040" dirty="0">
                    <a:solidFill>
                      <a:srgbClr val="FFFFFF"/>
                    </a:solidFill>
                    <a:latin typeface="Segoe UI"/>
                  </a:rPr>
                  <a:t>users across work,</a:t>
                </a:r>
                <a:br>
                  <a:rPr lang="en-US" sz="2040" dirty="0">
                    <a:solidFill>
                      <a:srgbClr val="FFFFFF"/>
                    </a:solidFill>
                    <a:latin typeface="Segoe UI"/>
                  </a:rPr>
                </a:br>
                <a:r>
                  <a:rPr lang="en-US" sz="2040" dirty="0">
                    <a:solidFill>
                      <a:srgbClr val="FFFFFF"/>
                    </a:solidFill>
                    <a:latin typeface="Segoe UI"/>
                  </a:rPr>
                  <a:t>life and edu</a:t>
                </a:r>
              </a:p>
            </p:txBody>
          </p:sp>
        </p:grpSp>
        <p:grpSp>
          <p:nvGrpSpPr>
            <p:cNvPr id="62" name="Group 61">
              <a:extLst>
                <a:ext uri="{FF2B5EF4-FFF2-40B4-BE49-F238E27FC236}">
                  <a16:creationId xmlns:a16="http://schemas.microsoft.com/office/drawing/2014/main" id="{8F4A7BAB-A775-451F-9C02-C6CE9676A05E}"/>
                </a:ext>
              </a:extLst>
            </p:cNvPr>
            <p:cNvGrpSpPr/>
            <p:nvPr/>
          </p:nvGrpSpPr>
          <p:grpSpPr>
            <a:xfrm>
              <a:off x="8332364" y="507678"/>
              <a:ext cx="3170897" cy="1342002"/>
              <a:chOff x="8101754" y="2729110"/>
              <a:chExt cx="3170897" cy="1342002"/>
            </a:xfrm>
          </p:grpSpPr>
          <p:sp>
            <p:nvSpPr>
              <p:cNvPr id="34" name="stat 1">
                <a:extLst>
                  <a:ext uri="{FF2B5EF4-FFF2-40B4-BE49-F238E27FC236}">
                    <a16:creationId xmlns:a16="http://schemas.microsoft.com/office/drawing/2014/main" id="{7E0DA15E-C125-450E-BED6-669D8293F31A}"/>
                  </a:ext>
                </a:extLst>
              </p:cNvPr>
              <p:cNvSpPr/>
              <p:nvPr/>
            </p:nvSpPr>
            <p:spPr>
              <a:xfrm>
                <a:off x="8101754" y="2729110"/>
                <a:ext cx="3170896" cy="762709"/>
              </a:xfrm>
              <a:prstGeom prst="rect">
                <a:avLst/>
              </a:prstGeom>
            </p:spPr>
            <p:txBody>
              <a:bodyPr wrap="square" lIns="0" tIns="0" rIns="0" bIns="0" anchor="b" anchorCtr="0">
                <a:spAutoFit/>
              </a:bodyPr>
              <a:lstStyle/>
              <a:p>
                <a:pPr marL="0" lvl="1" algn="ctr" defTabSz="932563" fontAlgn="base">
                  <a:lnSpc>
                    <a:spcPct val="90000"/>
                  </a:lnSpc>
                  <a:defRPr/>
                </a:pPr>
                <a:r>
                  <a:rPr lang="en-US" sz="5507" spc="-153">
                    <a:solidFill>
                      <a:srgbClr val="FFFFFF"/>
                    </a:solidFill>
                    <a:latin typeface="Segoe UI Semibold"/>
                  </a:rPr>
                  <a:t>100 billion</a:t>
                </a:r>
              </a:p>
            </p:txBody>
          </p:sp>
          <p:sp>
            <p:nvSpPr>
              <p:cNvPr id="35" name="stat 1">
                <a:extLst>
                  <a:ext uri="{FF2B5EF4-FFF2-40B4-BE49-F238E27FC236}">
                    <a16:creationId xmlns:a16="http://schemas.microsoft.com/office/drawing/2014/main" id="{113B6044-78C0-4E2D-B8B0-A7EDB1C10A3B}"/>
                  </a:ext>
                </a:extLst>
              </p:cNvPr>
              <p:cNvSpPr/>
              <p:nvPr/>
            </p:nvSpPr>
            <p:spPr>
              <a:xfrm>
                <a:off x="8246216" y="3339886"/>
                <a:ext cx="3026435" cy="731226"/>
              </a:xfrm>
              <a:prstGeom prst="rect">
                <a:avLst/>
              </a:prstGeom>
            </p:spPr>
            <p:txBody>
              <a:bodyPr wrap="square" lIns="0" tIns="167869" rIns="0" bIns="0" anchor="t" anchorCtr="0">
                <a:spAutoFit/>
              </a:bodyPr>
              <a:lstStyle/>
              <a:p>
                <a:pPr marL="0" lvl="1" algn="ctr" defTabSz="932563" fontAlgn="base">
                  <a:lnSpc>
                    <a:spcPct val="90000"/>
                  </a:lnSpc>
                  <a:defRPr/>
                </a:pPr>
                <a:r>
                  <a:rPr lang="en-US" sz="2040">
                    <a:solidFill>
                      <a:srgbClr val="FFFFFF"/>
                    </a:solidFill>
                    <a:latin typeface="Segoe UI"/>
                  </a:rPr>
                  <a:t>Microsoft Graph </a:t>
                </a:r>
                <a:br>
                  <a:rPr lang="en-US" sz="2040">
                    <a:solidFill>
                      <a:srgbClr val="FFFFFF"/>
                    </a:solidFill>
                    <a:latin typeface="Segoe UI"/>
                  </a:rPr>
                </a:br>
                <a:r>
                  <a:rPr lang="en-US" sz="2040">
                    <a:solidFill>
                      <a:srgbClr val="FFFFFF"/>
                    </a:solidFill>
                    <a:latin typeface="Segoe UI"/>
                  </a:rPr>
                  <a:t>requests per month</a:t>
                </a:r>
              </a:p>
            </p:txBody>
          </p:sp>
        </p:grpSp>
        <p:grpSp>
          <p:nvGrpSpPr>
            <p:cNvPr id="10" name="Group 9">
              <a:extLst>
                <a:ext uri="{FF2B5EF4-FFF2-40B4-BE49-F238E27FC236}">
                  <a16:creationId xmlns:a16="http://schemas.microsoft.com/office/drawing/2014/main" id="{0746843C-5717-4E72-B2E8-1BB696076968}"/>
                </a:ext>
              </a:extLst>
            </p:cNvPr>
            <p:cNvGrpSpPr/>
            <p:nvPr/>
          </p:nvGrpSpPr>
          <p:grpSpPr>
            <a:xfrm>
              <a:off x="4628508" y="507678"/>
              <a:ext cx="2934985" cy="1342002"/>
              <a:chOff x="4206679" y="2729110"/>
              <a:chExt cx="2934985" cy="1342002"/>
            </a:xfrm>
          </p:grpSpPr>
          <p:sp>
            <p:nvSpPr>
              <p:cNvPr id="32" name="stat 1">
                <a:extLst>
                  <a:ext uri="{FF2B5EF4-FFF2-40B4-BE49-F238E27FC236}">
                    <a16:creationId xmlns:a16="http://schemas.microsoft.com/office/drawing/2014/main" id="{5097EC0E-B5B7-48CB-8A61-F0B023BB39DE}"/>
                  </a:ext>
                </a:extLst>
              </p:cNvPr>
              <p:cNvSpPr/>
              <p:nvPr/>
            </p:nvSpPr>
            <p:spPr>
              <a:xfrm>
                <a:off x="4206679" y="2729110"/>
                <a:ext cx="2804742" cy="762709"/>
              </a:xfrm>
              <a:prstGeom prst="rect">
                <a:avLst/>
              </a:prstGeom>
            </p:spPr>
            <p:txBody>
              <a:bodyPr wrap="square" lIns="0" tIns="0" rIns="0" bIns="0" anchor="b" anchorCtr="0">
                <a:spAutoFit/>
              </a:bodyPr>
              <a:lstStyle/>
              <a:p>
                <a:pPr marL="0" lvl="1" algn="ctr" defTabSz="932563" fontAlgn="base">
                  <a:lnSpc>
                    <a:spcPct val="90000"/>
                  </a:lnSpc>
                  <a:defRPr/>
                </a:pPr>
                <a:r>
                  <a:rPr lang="en-US" sz="5507" spc="-153">
                    <a:solidFill>
                      <a:srgbClr val="FFFFFF"/>
                    </a:solidFill>
                    <a:latin typeface="Segoe UI Semibold"/>
                  </a:rPr>
                  <a:t>1 million</a:t>
                </a:r>
              </a:p>
            </p:txBody>
          </p:sp>
          <p:sp>
            <p:nvSpPr>
              <p:cNvPr id="33" name="stat 1">
                <a:extLst>
                  <a:ext uri="{FF2B5EF4-FFF2-40B4-BE49-F238E27FC236}">
                    <a16:creationId xmlns:a16="http://schemas.microsoft.com/office/drawing/2014/main" id="{AE98C8EE-226E-4BA7-93E6-45EBE404D2D3}"/>
                  </a:ext>
                </a:extLst>
              </p:cNvPr>
              <p:cNvSpPr/>
              <p:nvPr/>
            </p:nvSpPr>
            <p:spPr>
              <a:xfrm>
                <a:off x="4237939" y="3339886"/>
                <a:ext cx="2903725" cy="731226"/>
              </a:xfrm>
              <a:prstGeom prst="rect">
                <a:avLst/>
              </a:prstGeom>
            </p:spPr>
            <p:txBody>
              <a:bodyPr wrap="square" lIns="0" tIns="167869" rIns="0" bIns="0" anchor="t" anchorCtr="0">
                <a:spAutoFit/>
              </a:bodyPr>
              <a:lstStyle/>
              <a:p>
                <a:pPr marL="0" lvl="1" algn="ctr" defTabSz="932563" fontAlgn="base">
                  <a:lnSpc>
                    <a:spcPct val="90000"/>
                  </a:lnSpc>
                  <a:defRPr/>
                </a:pPr>
                <a:r>
                  <a:rPr lang="en-US" sz="2040">
                    <a:solidFill>
                      <a:srgbClr val="FFFFFF"/>
                    </a:solidFill>
                    <a:latin typeface="Segoe UI"/>
                  </a:rPr>
                  <a:t>monthly active apps using Microsoft Identity</a:t>
                </a:r>
              </a:p>
            </p:txBody>
          </p:sp>
        </p:grpSp>
        <p:cxnSp>
          <p:nvCxnSpPr>
            <p:cNvPr id="7" name="Straight Connector 6">
              <a:extLst>
                <a:ext uri="{FF2B5EF4-FFF2-40B4-BE49-F238E27FC236}">
                  <a16:creationId xmlns:a16="http://schemas.microsoft.com/office/drawing/2014/main" id="{27F64222-0344-45E2-A772-8B3AD802EB76}"/>
                </a:ext>
              </a:extLst>
            </p:cNvPr>
            <p:cNvCxnSpPr>
              <a:cxnSpLocks/>
            </p:cNvCxnSpPr>
            <p:nvPr/>
          </p:nvCxnSpPr>
          <p:spPr>
            <a:xfrm>
              <a:off x="4048445" y="531236"/>
              <a:ext cx="0" cy="1316161"/>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FF13EEB-563E-43CC-BB6A-B2F23889E838}"/>
                </a:ext>
              </a:extLst>
            </p:cNvPr>
            <p:cNvCxnSpPr>
              <a:cxnSpLocks/>
            </p:cNvCxnSpPr>
            <p:nvPr/>
          </p:nvCxnSpPr>
          <p:spPr>
            <a:xfrm>
              <a:off x="7961885" y="531236"/>
              <a:ext cx="0" cy="1316161"/>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E4560054-03CD-4AE6-8892-2111B3CA6905}"/>
              </a:ext>
            </a:extLst>
          </p:cNvPr>
          <p:cNvSpPr/>
          <p:nvPr/>
        </p:nvSpPr>
        <p:spPr bwMode="auto">
          <a:xfrm>
            <a:off x="882" y="1924774"/>
            <a:ext cx="12434711" cy="517756"/>
          </a:xfrm>
          <a:prstGeom prst="rect">
            <a:avLst/>
          </a:prstGeom>
          <a:gradFill>
            <a:gsLst>
              <a:gs pos="0">
                <a:schemeClr val="tx1">
                  <a:alpha val="0"/>
                </a:schemeClr>
              </a:gs>
              <a:gs pos="100000">
                <a:schemeClr val="tx1">
                  <a:alpha val="22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B1438109-9F9F-492A-998A-961349FF74F8}"/>
              </a:ext>
            </a:extLst>
          </p:cNvPr>
          <p:cNvSpPr/>
          <p:nvPr/>
        </p:nvSpPr>
        <p:spPr bwMode="auto">
          <a:xfrm rot="10800000">
            <a:off x="882" y="4553772"/>
            <a:ext cx="12434711" cy="517756"/>
          </a:xfrm>
          <a:prstGeom prst="rect">
            <a:avLst/>
          </a:prstGeom>
          <a:gradFill>
            <a:gsLst>
              <a:gs pos="0">
                <a:schemeClr val="tx1">
                  <a:alpha val="0"/>
                </a:schemeClr>
              </a:gs>
              <a:gs pos="100000">
                <a:schemeClr val="tx1">
                  <a:alpha val="22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Cross 56">
            <a:extLst>
              <a:ext uri="{FF2B5EF4-FFF2-40B4-BE49-F238E27FC236}">
                <a16:creationId xmlns:a16="http://schemas.microsoft.com/office/drawing/2014/main" id="{4276B5B4-3F53-4E36-A2D7-571C0D4CEAE6}"/>
              </a:ext>
            </a:extLst>
          </p:cNvPr>
          <p:cNvSpPr/>
          <p:nvPr/>
        </p:nvSpPr>
        <p:spPr bwMode="auto">
          <a:xfrm>
            <a:off x="5338476" y="2948690"/>
            <a:ext cx="1165754" cy="1165754"/>
          </a:xfrm>
          <a:prstGeom prst="plus">
            <a:avLst>
              <a:gd name="adj" fmla="val 43182"/>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TextBox 57">
            <a:extLst>
              <a:ext uri="{FF2B5EF4-FFF2-40B4-BE49-F238E27FC236}">
                <a16:creationId xmlns:a16="http://schemas.microsoft.com/office/drawing/2014/main" id="{E6881428-97EA-43BA-8975-FC5F1EAE0B4B}"/>
              </a:ext>
            </a:extLst>
          </p:cNvPr>
          <p:cNvSpPr txBox="1"/>
          <p:nvPr/>
        </p:nvSpPr>
        <p:spPr>
          <a:xfrm>
            <a:off x="6835690" y="2966540"/>
            <a:ext cx="2253027" cy="1152616"/>
          </a:xfrm>
          <a:prstGeom prst="rect">
            <a:avLst/>
          </a:prstGeom>
          <a:noFill/>
        </p:spPr>
        <p:txBody>
          <a:bodyPr wrap="square" lIns="0" tIns="0" rIns="0" bIns="0" rtlCol="0">
            <a:spAutoFit/>
          </a:bodyPr>
          <a:lstStyle/>
          <a:p>
            <a:pPr algn="ctr" defTabSz="932563">
              <a:defRPr/>
            </a:pPr>
            <a:r>
              <a:rPr lang="en-US" sz="2448" dirty="0">
                <a:solidFill>
                  <a:srgbClr val="0078D4"/>
                </a:solidFill>
                <a:latin typeface="Segoe UI Semibold" panose="020B0702040204020203" pitchFamily="34" charset="0"/>
                <a:cs typeface="Segoe UI Semibold" panose="020B0702040204020203" pitchFamily="34" charset="0"/>
              </a:rPr>
              <a:t>Your tailored experiences or customizations</a:t>
            </a:r>
          </a:p>
        </p:txBody>
      </p:sp>
      <p:grpSp>
        <p:nvGrpSpPr>
          <p:cNvPr id="2" name="Group 1">
            <a:extLst>
              <a:ext uri="{FF2B5EF4-FFF2-40B4-BE49-F238E27FC236}">
                <a16:creationId xmlns:a16="http://schemas.microsoft.com/office/drawing/2014/main" id="{AD8F670C-AF4F-4607-AB6D-2473687BE6E1}"/>
              </a:ext>
            </a:extLst>
          </p:cNvPr>
          <p:cNvGrpSpPr/>
          <p:nvPr/>
        </p:nvGrpSpPr>
        <p:grpSpPr>
          <a:xfrm>
            <a:off x="9453794" y="2276289"/>
            <a:ext cx="2789685" cy="2471399"/>
            <a:chOff x="9268402" y="2231859"/>
            <a:chExt cx="2735234" cy="2423160"/>
          </a:xfrm>
        </p:grpSpPr>
        <p:grpSp>
          <p:nvGrpSpPr>
            <p:cNvPr id="75" name="Group 74">
              <a:extLst>
                <a:ext uri="{FF2B5EF4-FFF2-40B4-BE49-F238E27FC236}">
                  <a16:creationId xmlns:a16="http://schemas.microsoft.com/office/drawing/2014/main" id="{38566BD4-5D7E-4FE8-A352-2D348B60E37B}"/>
                </a:ext>
              </a:extLst>
            </p:cNvPr>
            <p:cNvGrpSpPr>
              <a:grpSpLocks noChangeAspect="1"/>
            </p:cNvGrpSpPr>
            <p:nvPr/>
          </p:nvGrpSpPr>
          <p:grpSpPr>
            <a:xfrm>
              <a:off x="9268402" y="2231859"/>
              <a:ext cx="2735234" cy="2423160"/>
              <a:chOff x="10916548" y="3443816"/>
              <a:chExt cx="627062" cy="554037"/>
            </a:xfrm>
            <a:solidFill>
              <a:srgbClr val="0065B0"/>
            </a:solidFill>
          </p:grpSpPr>
          <p:sp>
            <p:nvSpPr>
              <p:cNvPr id="76" name="Freeform 5">
                <a:extLst>
                  <a:ext uri="{FF2B5EF4-FFF2-40B4-BE49-F238E27FC236}">
                    <a16:creationId xmlns:a16="http://schemas.microsoft.com/office/drawing/2014/main" id="{99986D52-F274-402C-98A7-F91DABE52BD6}"/>
                  </a:ext>
                </a:extLst>
              </p:cNvPr>
              <p:cNvSpPr>
                <a:spLocks/>
              </p:cNvSpPr>
              <p:nvPr/>
            </p:nvSpPr>
            <p:spPr bwMode="auto">
              <a:xfrm>
                <a:off x="10916548" y="3443816"/>
                <a:ext cx="555625" cy="554037"/>
              </a:xfrm>
              <a:custGeom>
                <a:avLst/>
                <a:gdLst>
                  <a:gd name="T0" fmla="*/ 1276 w 1276"/>
                  <a:gd name="T1" fmla="*/ 720 h 1276"/>
                  <a:gd name="T2" fmla="*/ 720 w 1276"/>
                  <a:gd name="T3" fmla="*/ 1276 h 1276"/>
                  <a:gd name="T4" fmla="*/ 150 w 1276"/>
                  <a:gd name="T5" fmla="*/ 706 h 1276"/>
                  <a:gd name="T6" fmla="*/ 150 w 1276"/>
                  <a:gd name="T7" fmla="*/ 163 h 1276"/>
                  <a:gd name="T8" fmla="*/ 163 w 1276"/>
                  <a:gd name="T9" fmla="*/ 150 h 1276"/>
                  <a:gd name="T10" fmla="*/ 706 w 1276"/>
                  <a:gd name="T11" fmla="*/ 150 h 1276"/>
                  <a:gd name="T12" fmla="*/ 1276 w 1276"/>
                  <a:gd name="T13" fmla="*/ 720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1276" y="720"/>
                    </a:moveTo>
                    <a:cubicBezTo>
                      <a:pt x="720" y="1276"/>
                      <a:pt x="720" y="1276"/>
                      <a:pt x="720" y="1276"/>
                    </a:cubicBezTo>
                    <a:cubicBezTo>
                      <a:pt x="150" y="706"/>
                      <a:pt x="150" y="706"/>
                      <a:pt x="150" y="706"/>
                    </a:cubicBezTo>
                    <a:cubicBezTo>
                      <a:pt x="0" y="556"/>
                      <a:pt x="0" y="313"/>
                      <a:pt x="150" y="163"/>
                    </a:cubicBezTo>
                    <a:cubicBezTo>
                      <a:pt x="163" y="150"/>
                      <a:pt x="163" y="150"/>
                      <a:pt x="163" y="150"/>
                    </a:cubicBezTo>
                    <a:cubicBezTo>
                      <a:pt x="313" y="0"/>
                      <a:pt x="556" y="0"/>
                      <a:pt x="706" y="150"/>
                    </a:cubicBezTo>
                    <a:lnTo>
                      <a:pt x="1276" y="720"/>
                    </a:lnTo>
                    <a:close/>
                  </a:path>
                </a:pathLst>
              </a:custGeom>
              <a:solidFill>
                <a:srgbClr val="0078D4"/>
              </a:solidFill>
              <a:ln w="76200">
                <a:solidFill>
                  <a:schemeClr val="bg1"/>
                </a:solidFill>
                <a:round/>
                <a:headEnd/>
                <a:tailEnd/>
              </a:ln>
            </p:spPr>
            <p:txBody>
              <a:bodyPr vert="horz" wrap="square" lIns="93260" tIns="46630" rIns="93260" bIns="46630" numCol="1" anchor="t" anchorCtr="0" compatLnSpc="1">
                <a:prstTxWarp prst="textNoShape">
                  <a:avLst/>
                </a:prstTxWarp>
              </a:bodyPr>
              <a:lstStyle/>
              <a:p>
                <a:pPr defTabSz="932563">
                  <a:defRPr/>
                </a:pPr>
                <a:endParaRPr lang="en-US" sz="1800">
                  <a:solidFill>
                    <a:srgbClr val="000000"/>
                  </a:solidFill>
                  <a:latin typeface="Segoe UI"/>
                </a:endParaRPr>
              </a:p>
            </p:txBody>
          </p:sp>
          <p:sp>
            <p:nvSpPr>
              <p:cNvPr id="77" name="Freeform 6">
                <a:extLst>
                  <a:ext uri="{FF2B5EF4-FFF2-40B4-BE49-F238E27FC236}">
                    <a16:creationId xmlns:a16="http://schemas.microsoft.com/office/drawing/2014/main" id="{1146EED0-89D1-4D7E-8B53-76914C9EB5EB}"/>
                  </a:ext>
                </a:extLst>
              </p:cNvPr>
              <p:cNvSpPr>
                <a:spLocks/>
              </p:cNvSpPr>
              <p:nvPr/>
            </p:nvSpPr>
            <p:spPr bwMode="auto">
              <a:xfrm>
                <a:off x="10987985" y="3443816"/>
                <a:ext cx="555625" cy="554037"/>
              </a:xfrm>
              <a:custGeom>
                <a:avLst/>
                <a:gdLst>
                  <a:gd name="T0" fmla="*/ 556 w 1276"/>
                  <a:gd name="T1" fmla="*/ 1276 h 1276"/>
                  <a:gd name="T2" fmla="*/ 0 w 1276"/>
                  <a:gd name="T3" fmla="*/ 720 h 1276"/>
                  <a:gd name="T4" fmla="*/ 570 w 1276"/>
                  <a:gd name="T5" fmla="*/ 150 h 1276"/>
                  <a:gd name="T6" fmla="*/ 1113 w 1276"/>
                  <a:gd name="T7" fmla="*/ 150 h 1276"/>
                  <a:gd name="T8" fmla="*/ 1126 w 1276"/>
                  <a:gd name="T9" fmla="*/ 163 h 1276"/>
                  <a:gd name="T10" fmla="*/ 1126 w 1276"/>
                  <a:gd name="T11" fmla="*/ 706 h 1276"/>
                  <a:gd name="T12" fmla="*/ 556 w 1276"/>
                  <a:gd name="T13" fmla="*/ 1276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556" y="1276"/>
                    </a:moveTo>
                    <a:cubicBezTo>
                      <a:pt x="0" y="720"/>
                      <a:pt x="0" y="720"/>
                      <a:pt x="0" y="720"/>
                    </a:cubicBezTo>
                    <a:cubicBezTo>
                      <a:pt x="570" y="150"/>
                      <a:pt x="570" y="150"/>
                      <a:pt x="570" y="150"/>
                    </a:cubicBezTo>
                    <a:cubicBezTo>
                      <a:pt x="720" y="0"/>
                      <a:pt x="963" y="0"/>
                      <a:pt x="1113" y="150"/>
                    </a:cubicBezTo>
                    <a:cubicBezTo>
                      <a:pt x="1126" y="163"/>
                      <a:pt x="1126" y="163"/>
                      <a:pt x="1126" y="163"/>
                    </a:cubicBezTo>
                    <a:cubicBezTo>
                      <a:pt x="1276" y="313"/>
                      <a:pt x="1276" y="556"/>
                      <a:pt x="1126" y="706"/>
                    </a:cubicBezTo>
                    <a:lnTo>
                      <a:pt x="556" y="1276"/>
                    </a:lnTo>
                    <a:close/>
                  </a:path>
                </a:pathLst>
              </a:custGeom>
              <a:solidFill>
                <a:srgbClr val="005EA4"/>
              </a:solidFill>
              <a:ln w="76200">
                <a:solidFill>
                  <a:schemeClr val="bg1"/>
                </a:solidFill>
                <a:round/>
                <a:headEnd/>
                <a:tailEnd/>
              </a:ln>
            </p:spPr>
            <p:txBody>
              <a:bodyPr vert="horz" wrap="square" lIns="93260" tIns="46630" rIns="93260" bIns="46630" numCol="1" anchor="t" anchorCtr="0" compatLnSpc="1">
                <a:prstTxWarp prst="textNoShape">
                  <a:avLst/>
                </a:prstTxWarp>
              </a:bodyPr>
              <a:lstStyle/>
              <a:p>
                <a:pPr defTabSz="932563">
                  <a:defRPr/>
                </a:pPr>
                <a:endParaRPr lang="en-US" sz="1800">
                  <a:solidFill>
                    <a:srgbClr val="000000"/>
                  </a:solidFill>
                  <a:latin typeface="Segoe UI"/>
                </a:endParaRPr>
              </a:p>
            </p:txBody>
          </p:sp>
        </p:grpSp>
        <p:grpSp>
          <p:nvGrpSpPr>
            <p:cNvPr id="72" name="Group 71">
              <a:extLst>
                <a:ext uri="{FF2B5EF4-FFF2-40B4-BE49-F238E27FC236}">
                  <a16:creationId xmlns:a16="http://schemas.microsoft.com/office/drawing/2014/main" id="{54B8C38F-9955-4E4B-AC63-825C2D67A254}"/>
                </a:ext>
              </a:extLst>
            </p:cNvPr>
            <p:cNvGrpSpPr/>
            <p:nvPr/>
          </p:nvGrpSpPr>
          <p:grpSpPr>
            <a:xfrm>
              <a:off x="9277552" y="2243174"/>
              <a:ext cx="2716934" cy="2400531"/>
              <a:chOff x="10916548" y="3443816"/>
              <a:chExt cx="627062" cy="554037"/>
            </a:xfrm>
            <a:solidFill>
              <a:srgbClr val="0065B0"/>
            </a:solidFill>
          </p:grpSpPr>
          <p:sp>
            <p:nvSpPr>
              <p:cNvPr id="73" name="Freeform 5">
                <a:extLst>
                  <a:ext uri="{FF2B5EF4-FFF2-40B4-BE49-F238E27FC236}">
                    <a16:creationId xmlns:a16="http://schemas.microsoft.com/office/drawing/2014/main" id="{23B82105-2FB7-4475-87ED-E3A8678299CB}"/>
                  </a:ext>
                </a:extLst>
              </p:cNvPr>
              <p:cNvSpPr>
                <a:spLocks/>
              </p:cNvSpPr>
              <p:nvPr/>
            </p:nvSpPr>
            <p:spPr bwMode="auto">
              <a:xfrm>
                <a:off x="10916548" y="3443816"/>
                <a:ext cx="555625" cy="554037"/>
              </a:xfrm>
              <a:custGeom>
                <a:avLst/>
                <a:gdLst>
                  <a:gd name="T0" fmla="*/ 1276 w 1276"/>
                  <a:gd name="T1" fmla="*/ 720 h 1276"/>
                  <a:gd name="T2" fmla="*/ 720 w 1276"/>
                  <a:gd name="T3" fmla="*/ 1276 h 1276"/>
                  <a:gd name="T4" fmla="*/ 150 w 1276"/>
                  <a:gd name="T5" fmla="*/ 706 h 1276"/>
                  <a:gd name="T6" fmla="*/ 150 w 1276"/>
                  <a:gd name="T7" fmla="*/ 163 h 1276"/>
                  <a:gd name="T8" fmla="*/ 163 w 1276"/>
                  <a:gd name="T9" fmla="*/ 150 h 1276"/>
                  <a:gd name="T10" fmla="*/ 706 w 1276"/>
                  <a:gd name="T11" fmla="*/ 150 h 1276"/>
                  <a:gd name="T12" fmla="*/ 1276 w 1276"/>
                  <a:gd name="T13" fmla="*/ 720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1276" y="720"/>
                    </a:moveTo>
                    <a:cubicBezTo>
                      <a:pt x="720" y="1276"/>
                      <a:pt x="720" y="1276"/>
                      <a:pt x="720" y="1276"/>
                    </a:cubicBezTo>
                    <a:cubicBezTo>
                      <a:pt x="150" y="706"/>
                      <a:pt x="150" y="706"/>
                      <a:pt x="150" y="706"/>
                    </a:cubicBezTo>
                    <a:cubicBezTo>
                      <a:pt x="0" y="556"/>
                      <a:pt x="0" y="313"/>
                      <a:pt x="150" y="163"/>
                    </a:cubicBezTo>
                    <a:cubicBezTo>
                      <a:pt x="163" y="150"/>
                      <a:pt x="163" y="150"/>
                      <a:pt x="163" y="150"/>
                    </a:cubicBezTo>
                    <a:cubicBezTo>
                      <a:pt x="313" y="0"/>
                      <a:pt x="556" y="0"/>
                      <a:pt x="706" y="150"/>
                    </a:cubicBezTo>
                    <a:lnTo>
                      <a:pt x="1276" y="7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800">
                  <a:solidFill>
                    <a:srgbClr val="000000"/>
                  </a:solidFill>
                  <a:latin typeface="Segoe UI"/>
                </a:endParaRPr>
              </a:p>
            </p:txBody>
          </p:sp>
          <p:sp>
            <p:nvSpPr>
              <p:cNvPr id="74" name="Freeform 6">
                <a:extLst>
                  <a:ext uri="{FF2B5EF4-FFF2-40B4-BE49-F238E27FC236}">
                    <a16:creationId xmlns:a16="http://schemas.microsoft.com/office/drawing/2014/main" id="{CF998450-1AD3-4F6A-8C87-43D63209EEFB}"/>
                  </a:ext>
                </a:extLst>
              </p:cNvPr>
              <p:cNvSpPr>
                <a:spLocks/>
              </p:cNvSpPr>
              <p:nvPr/>
            </p:nvSpPr>
            <p:spPr bwMode="auto">
              <a:xfrm>
                <a:off x="10987985" y="3443816"/>
                <a:ext cx="555625" cy="554037"/>
              </a:xfrm>
              <a:custGeom>
                <a:avLst/>
                <a:gdLst>
                  <a:gd name="T0" fmla="*/ 556 w 1276"/>
                  <a:gd name="T1" fmla="*/ 1276 h 1276"/>
                  <a:gd name="T2" fmla="*/ 0 w 1276"/>
                  <a:gd name="T3" fmla="*/ 720 h 1276"/>
                  <a:gd name="T4" fmla="*/ 570 w 1276"/>
                  <a:gd name="T5" fmla="*/ 150 h 1276"/>
                  <a:gd name="T6" fmla="*/ 1113 w 1276"/>
                  <a:gd name="T7" fmla="*/ 150 h 1276"/>
                  <a:gd name="T8" fmla="*/ 1126 w 1276"/>
                  <a:gd name="T9" fmla="*/ 163 h 1276"/>
                  <a:gd name="T10" fmla="*/ 1126 w 1276"/>
                  <a:gd name="T11" fmla="*/ 706 h 1276"/>
                  <a:gd name="T12" fmla="*/ 556 w 1276"/>
                  <a:gd name="T13" fmla="*/ 1276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556" y="1276"/>
                    </a:moveTo>
                    <a:cubicBezTo>
                      <a:pt x="0" y="720"/>
                      <a:pt x="0" y="720"/>
                      <a:pt x="0" y="720"/>
                    </a:cubicBezTo>
                    <a:cubicBezTo>
                      <a:pt x="570" y="150"/>
                      <a:pt x="570" y="150"/>
                      <a:pt x="570" y="150"/>
                    </a:cubicBezTo>
                    <a:cubicBezTo>
                      <a:pt x="720" y="0"/>
                      <a:pt x="963" y="0"/>
                      <a:pt x="1113" y="150"/>
                    </a:cubicBezTo>
                    <a:cubicBezTo>
                      <a:pt x="1126" y="163"/>
                      <a:pt x="1126" y="163"/>
                      <a:pt x="1126" y="163"/>
                    </a:cubicBezTo>
                    <a:cubicBezTo>
                      <a:pt x="1276" y="313"/>
                      <a:pt x="1276" y="556"/>
                      <a:pt x="1126" y="706"/>
                    </a:cubicBezTo>
                    <a:lnTo>
                      <a:pt x="556" y="1276"/>
                    </a:lnTo>
                    <a:close/>
                  </a:path>
                </a:pathLst>
              </a:custGeom>
              <a:solidFill>
                <a:srgbClr val="005E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800">
                  <a:solidFill>
                    <a:srgbClr val="000000"/>
                  </a:solidFill>
                  <a:latin typeface="Segoe UI"/>
                </a:endParaRPr>
              </a:p>
            </p:txBody>
          </p:sp>
        </p:grpSp>
      </p:grpSp>
    </p:spTree>
    <p:extLst>
      <p:ext uri="{BB962C8B-B14F-4D97-AF65-F5344CB8AC3E}">
        <p14:creationId xmlns:p14="http://schemas.microsoft.com/office/powerpoint/2010/main" val="1531907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1+#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val 84">
            <a:extLst>
              <a:ext uri="{FF2B5EF4-FFF2-40B4-BE49-F238E27FC236}">
                <a16:creationId xmlns:a16="http://schemas.microsoft.com/office/drawing/2014/main" id="{E2C4A509-5F33-4BC2-80B0-5BC7ABF1E44E}"/>
              </a:ext>
            </a:extLst>
          </p:cNvPr>
          <p:cNvSpPr/>
          <p:nvPr/>
        </p:nvSpPr>
        <p:spPr bwMode="auto">
          <a:xfrm>
            <a:off x="6709457" y="5807528"/>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F4DEEBE0-0E47-4775-B044-FDA8EED08E13}"/>
              </a:ext>
            </a:extLst>
          </p:cNvPr>
          <p:cNvPicPr>
            <a:picLocks noChangeAspect="1"/>
          </p:cNvPicPr>
          <p:nvPr/>
        </p:nvPicPr>
        <p:blipFill>
          <a:blip r:embed="rId3"/>
          <a:stretch>
            <a:fillRect/>
          </a:stretch>
        </p:blipFill>
        <p:spPr>
          <a:xfrm>
            <a:off x="4902694" y="1529822"/>
            <a:ext cx="2631089" cy="3934880"/>
          </a:xfrm>
          <a:prstGeom prst="rect">
            <a:avLst/>
          </a:prstGeom>
        </p:spPr>
      </p:pic>
      <p:grpSp>
        <p:nvGrpSpPr>
          <p:cNvPr id="182" name="Group 181">
            <a:extLst>
              <a:ext uri="{FF2B5EF4-FFF2-40B4-BE49-F238E27FC236}">
                <a16:creationId xmlns:a16="http://schemas.microsoft.com/office/drawing/2014/main" id="{B2CE1C24-ACB7-4378-A65A-D76798738DDE}"/>
              </a:ext>
            </a:extLst>
          </p:cNvPr>
          <p:cNvGrpSpPr/>
          <p:nvPr/>
        </p:nvGrpSpPr>
        <p:grpSpPr>
          <a:xfrm>
            <a:off x="4496906" y="2049344"/>
            <a:ext cx="551366" cy="2179508"/>
            <a:chOff x="4496662" y="2049138"/>
            <a:chExt cx="551444" cy="2179818"/>
          </a:xfrm>
        </p:grpSpPr>
        <p:cxnSp>
          <p:nvCxnSpPr>
            <p:cNvPr id="8" name="Straight Arrow Connector 7">
              <a:extLst>
                <a:ext uri="{FF2B5EF4-FFF2-40B4-BE49-F238E27FC236}">
                  <a16:creationId xmlns:a16="http://schemas.microsoft.com/office/drawing/2014/main" id="{F479FE93-8EA1-431F-81EF-BFFD985C7018}"/>
                </a:ext>
              </a:extLst>
            </p:cNvPr>
            <p:cNvCxnSpPr>
              <a:cxnSpLocks/>
            </p:cNvCxnSpPr>
            <p:nvPr/>
          </p:nvCxnSpPr>
          <p:spPr>
            <a:xfrm flipV="1">
              <a:off x="4496662" y="2049138"/>
              <a:ext cx="551444" cy="314"/>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5BB322E-E415-4859-A2B4-11A00E571185}"/>
                </a:ext>
              </a:extLst>
            </p:cNvPr>
            <p:cNvCxnSpPr>
              <a:cxnSpLocks/>
            </p:cNvCxnSpPr>
            <p:nvPr/>
          </p:nvCxnSpPr>
          <p:spPr>
            <a:xfrm flipV="1">
              <a:off x="4496662" y="4228642"/>
              <a:ext cx="551444" cy="314"/>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FF7A1CEB-8B39-43CF-9A3B-A04A4BC2FE61}"/>
              </a:ext>
            </a:extLst>
          </p:cNvPr>
          <p:cNvGrpSpPr/>
          <p:nvPr/>
        </p:nvGrpSpPr>
        <p:grpSpPr>
          <a:xfrm>
            <a:off x="7366170" y="2875407"/>
            <a:ext cx="551366" cy="2193933"/>
            <a:chOff x="7366333" y="2875319"/>
            <a:chExt cx="551444" cy="2194244"/>
          </a:xfrm>
        </p:grpSpPr>
        <p:cxnSp>
          <p:nvCxnSpPr>
            <p:cNvPr id="77" name="Straight Arrow Connector 76">
              <a:extLst>
                <a:ext uri="{FF2B5EF4-FFF2-40B4-BE49-F238E27FC236}">
                  <a16:creationId xmlns:a16="http://schemas.microsoft.com/office/drawing/2014/main" id="{4D651830-3D5B-400C-AA82-E47204D79D44}"/>
                </a:ext>
              </a:extLst>
            </p:cNvPr>
            <p:cNvCxnSpPr>
              <a:cxnSpLocks/>
            </p:cNvCxnSpPr>
            <p:nvPr/>
          </p:nvCxnSpPr>
          <p:spPr>
            <a:xfrm flipH="1" flipV="1">
              <a:off x="7366333" y="2875319"/>
              <a:ext cx="551444" cy="314"/>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88C049-1174-4A20-BD44-441E50C16702}"/>
                </a:ext>
              </a:extLst>
            </p:cNvPr>
            <p:cNvCxnSpPr>
              <a:cxnSpLocks/>
            </p:cNvCxnSpPr>
            <p:nvPr/>
          </p:nvCxnSpPr>
          <p:spPr>
            <a:xfrm flipH="1" flipV="1">
              <a:off x="7366333" y="5069249"/>
              <a:ext cx="551444" cy="314"/>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grpSp>
      <p:sp>
        <p:nvSpPr>
          <p:cNvPr id="80" name="Rectangle 79">
            <a:extLst>
              <a:ext uri="{FF2B5EF4-FFF2-40B4-BE49-F238E27FC236}">
                <a16:creationId xmlns:a16="http://schemas.microsoft.com/office/drawing/2014/main" id="{A3CA8BA4-BE3B-4FA6-929F-A88A178BC562}"/>
              </a:ext>
            </a:extLst>
          </p:cNvPr>
          <p:cNvSpPr/>
          <p:nvPr/>
        </p:nvSpPr>
        <p:spPr bwMode="auto">
          <a:xfrm>
            <a:off x="2908924" y="1023734"/>
            <a:ext cx="6618629" cy="4947058"/>
          </a:xfrm>
          <a:prstGeom prst="rect">
            <a:avLst/>
          </a:prstGeom>
          <a:noFill/>
          <a:ln w="19050">
            <a:solidFill>
              <a:schemeClr val="tx2">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5AF6FC8D-A10C-490A-B675-D2538E64EADF}"/>
              </a:ext>
            </a:extLst>
          </p:cNvPr>
          <p:cNvSpPr/>
          <p:nvPr/>
        </p:nvSpPr>
        <p:spPr bwMode="auto">
          <a:xfrm>
            <a:off x="2600493" y="463140"/>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B775D1C3-54C1-4CDD-A82A-A59CAA2B6E95}"/>
              </a:ext>
            </a:extLst>
          </p:cNvPr>
          <p:cNvSpPr/>
          <p:nvPr/>
        </p:nvSpPr>
        <p:spPr bwMode="auto">
          <a:xfrm>
            <a:off x="3259575" y="2697411"/>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F52A0F55-7600-45B7-A016-6440C3684712}"/>
              </a:ext>
            </a:extLst>
          </p:cNvPr>
          <p:cNvSpPr/>
          <p:nvPr/>
        </p:nvSpPr>
        <p:spPr bwMode="auto">
          <a:xfrm>
            <a:off x="4006781" y="1120385"/>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4E9A25F3-DDF6-43C4-9150-FFCD48705D12}"/>
              </a:ext>
            </a:extLst>
          </p:cNvPr>
          <p:cNvSpPr/>
          <p:nvPr/>
        </p:nvSpPr>
        <p:spPr bwMode="auto">
          <a:xfrm>
            <a:off x="3142220" y="4892781"/>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AF3F7C98-013F-45F5-B76C-EE409AF9130B}"/>
              </a:ext>
            </a:extLst>
          </p:cNvPr>
          <p:cNvSpPr/>
          <p:nvPr/>
        </p:nvSpPr>
        <p:spPr bwMode="auto">
          <a:xfrm>
            <a:off x="5085146" y="5259205"/>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B7F8232E-4A72-4830-A25B-0418F49DC3D7}"/>
              </a:ext>
            </a:extLst>
          </p:cNvPr>
          <p:cNvSpPr/>
          <p:nvPr/>
        </p:nvSpPr>
        <p:spPr bwMode="auto">
          <a:xfrm>
            <a:off x="3612066" y="5831885"/>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6B5FD1C5-5CE6-4DE9-9C5C-366D893A2E90}"/>
              </a:ext>
            </a:extLst>
          </p:cNvPr>
          <p:cNvSpPr/>
          <p:nvPr/>
        </p:nvSpPr>
        <p:spPr bwMode="auto">
          <a:xfrm>
            <a:off x="2299986" y="3541917"/>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4EA09F5D-5EA9-4793-878C-540417284E0A}"/>
              </a:ext>
            </a:extLst>
          </p:cNvPr>
          <p:cNvSpPr/>
          <p:nvPr/>
        </p:nvSpPr>
        <p:spPr bwMode="auto">
          <a:xfrm>
            <a:off x="8847576" y="743437"/>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830F0333-64CB-465B-9856-107F3E0EE293}"/>
              </a:ext>
            </a:extLst>
          </p:cNvPr>
          <p:cNvSpPr/>
          <p:nvPr/>
        </p:nvSpPr>
        <p:spPr bwMode="auto">
          <a:xfrm>
            <a:off x="8495086" y="1943745"/>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24853F47-1564-446C-A16F-7466FC91BB19}"/>
              </a:ext>
            </a:extLst>
          </p:cNvPr>
          <p:cNvSpPr/>
          <p:nvPr/>
        </p:nvSpPr>
        <p:spPr bwMode="auto">
          <a:xfrm>
            <a:off x="9023821" y="3869464"/>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3F9B9292-5459-4F90-9A1B-4BBF983B117B}"/>
              </a:ext>
            </a:extLst>
          </p:cNvPr>
          <p:cNvSpPr/>
          <p:nvPr/>
        </p:nvSpPr>
        <p:spPr bwMode="auto">
          <a:xfrm>
            <a:off x="8318841" y="5435450"/>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95F9A713-8E3E-43D4-85F2-EDE54F7A014E}"/>
              </a:ext>
            </a:extLst>
          </p:cNvPr>
          <p:cNvSpPr/>
          <p:nvPr/>
        </p:nvSpPr>
        <p:spPr bwMode="auto">
          <a:xfrm>
            <a:off x="9351307" y="6079068"/>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CC155153-22EF-497B-871F-552FCF358F6C}"/>
              </a:ext>
            </a:extLst>
          </p:cNvPr>
          <p:cNvSpPr/>
          <p:nvPr/>
        </p:nvSpPr>
        <p:spPr bwMode="auto">
          <a:xfrm>
            <a:off x="8288290" y="3686912"/>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1CB9D4D2-5E98-4F3E-88E9-9D93ACF30159}"/>
              </a:ext>
            </a:extLst>
          </p:cNvPr>
          <p:cNvSpPr/>
          <p:nvPr/>
        </p:nvSpPr>
        <p:spPr bwMode="auto">
          <a:xfrm>
            <a:off x="9728658" y="2119992"/>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8AE6B459-BBC2-4CEB-909E-853BB1C49C82}"/>
              </a:ext>
            </a:extLst>
          </p:cNvPr>
          <p:cNvSpPr/>
          <p:nvPr/>
        </p:nvSpPr>
        <p:spPr bwMode="auto">
          <a:xfrm>
            <a:off x="8009258" y="1336980"/>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286ABA71-D559-4E1F-83FD-924565FD7296}"/>
              </a:ext>
            </a:extLst>
          </p:cNvPr>
          <p:cNvSpPr/>
          <p:nvPr/>
        </p:nvSpPr>
        <p:spPr bwMode="auto">
          <a:xfrm>
            <a:off x="3274458" y="1364513"/>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7BA0F920-9A63-4443-B7E3-08E5AB1E7D37}"/>
              </a:ext>
            </a:extLst>
          </p:cNvPr>
          <p:cNvSpPr/>
          <p:nvPr/>
        </p:nvSpPr>
        <p:spPr bwMode="auto">
          <a:xfrm>
            <a:off x="4474713" y="3671372"/>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8974D600-0B60-4900-AB50-D73A87D7A0B3}"/>
              </a:ext>
            </a:extLst>
          </p:cNvPr>
          <p:cNvSpPr/>
          <p:nvPr/>
        </p:nvSpPr>
        <p:spPr bwMode="auto">
          <a:xfrm>
            <a:off x="4495957" y="4970891"/>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C0ECBBD9-59B5-40D3-A24A-B7D6EE112AFD}"/>
              </a:ext>
            </a:extLst>
          </p:cNvPr>
          <p:cNvSpPr/>
          <p:nvPr/>
        </p:nvSpPr>
        <p:spPr bwMode="auto">
          <a:xfrm>
            <a:off x="2466704" y="5807529"/>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4" name="Straight Connector 103">
            <a:extLst>
              <a:ext uri="{FF2B5EF4-FFF2-40B4-BE49-F238E27FC236}">
                <a16:creationId xmlns:a16="http://schemas.microsoft.com/office/drawing/2014/main" id="{95ED41B0-74F0-4D99-93EB-CEB61A9C3BBD}"/>
              </a:ext>
            </a:extLst>
          </p:cNvPr>
          <p:cNvCxnSpPr>
            <a:endCxn id="99" idx="1"/>
          </p:cNvCxnSpPr>
          <p:nvPr/>
        </p:nvCxnSpPr>
        <p:spPr>
          <a:xfrm>
            <a:off x="2776739" y="639385"/>
            <a:ext cx="517620" cy="745029"/>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7DEF4E4-2F33-4053-95BB-D91D7154BB7A}"/>
              </a:ext>
            </a:extLst>
          </p:cNvPr>
          <p:cNvCxnSpPr>
            <a:cxnSpLocks/>
          </p:cNvCxnSpPr>
          <p:nvPr/>
        </p:nvCxnSpPr>
        <p:spPr>
          <a:xfrm flipH="1">
            <a:off x="3426642" y="1297056"/>
            <a:ext cx="774485" cy="154539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C448665-E3A4-412E-9326-666CFF9B9A0E}"/>
              </a:ext>
            </a:extLst>
          </p:cNvPr>
          <p:cNvCxnSpPr>
            <a:cxnSpLocks/>
          </p:cNvCxnSpPr>
          <p:nvPr/>
        </p:nvCxnSpPr>
        <p:spPr>
          <a:xfrm flipH="1">
            <a:off x="3325670" y="1311318"/>
            <a:ext cx="905089" cy="141363"/>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1754F0E-0CAA-4866-B932-1C2FEBA3B73F}"/>
              </a:ext>
            </a:extLst>
          </p:cNvPr>
          <p:cNvCxnSpPr>
            <a:cxnSpLocks/>
          </p:cNvCxnSpPr>
          <p:nvPr/>
        </p:nvCxnSpPr>
        <p:spPr>
          <a:xfrm flipH="1" flipV="1">
            <a:off x="3349536" y="1432486"/>
            <a:ext cx="77108" cy="1398944"/>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6031D31-C0C7-42AB-B52C-C16E92018B9B}"/>
              </a:ext>
            </a:extLst>
          </p:cNvPr>
          <p:cNvCxnSpPr>
            <a:cxnSpLocks/>
          </p:cNvCxnSpPr>
          <p:nvPr/>
        </p:nvCxnSpPr>
        <p:spPr>
          <a:xfrm flipH="1" flipV="1">
            <a:off x="3437659" y="2875491"/>
            <a:ext cx="1113797" cy="865202"/>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7906A69-CDF4-4E56-922D-AA0CDB06545F}"/>
              </a:ext>
            </a:extLst>
          </p:cNvPr>
          <p:cNvCxnSpPr>
            <a:cxnSpLocks/>
          </p:cNvCxnSpPr>
          <p:nvPr/>
        </p:nvCxnSpPr>
        <p:spPr>
          <a:xfrm flipV="1">
            <a:off x="2523388" y="2893852"/>
            <a:ext cx="910600" cy="752711"/>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6EF9A62-10F8-4C9F-91D9-38FB3B3644B2}"/>
              </a:ext>
            </a:extLst>
          </p:cNvPr>
          <p:cNvCxnSpPr>
            <a:cxnSpLocks/>
          </p:cNvCxnSpPr>
          <p:nvPr/>
        </p:nvCxnSpPr>
        <p:spPr>
          <a:xfrm>
            <a:off x="3501913" y="2873655"/>
            <a:ext cx="1554994" cy="34882"/>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1A3CF02-7B4B-43FD-8578-8F1E666D999C}"/>
              </a:ext>
            </a:extLst>
          </p:cNvPr>
          <p:cNvCxnSpPr>
            <a:cxnSpLocks/>
          </p:cNvCxnSpPr>
          <p:nvPr/>
        </p:nvCxnSpPr>
        <p:spPr>
          <a:xfrm>
            <a:off x="4194042" y="1285616"/>
            <a:ext cx="840835" cy="32311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C438939-8EAA-45BD-B1FF-0F0459320475}"/>
              </a:ext>
            </a:extLst>
          </p:cNvPr>
          <p:cNvCxnSpPr>
            <a:cxnSpLocks/>
          </p:cNvCxnSpPr>
          <p:nvPr/>
        </p:nvCxnSpPr>
        <p:spPr>
          <a:xfrm flipH="1">
            <a:off x="3782638" y="5018594"/>
            <a:ext cx="810375" cy="98699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553B491-B954-48B6-A521-F25D4C26C539}"/>
              </a:ext>
            </a:extLst>
          </p:cNvPr>
          <p:cNvCxnSpPr>
            <a:cxnSpLocks/>
          </p:cNvCxnSpPr>
          <p:nvPr/>
        </p:nvCxnSpPr>
        <p:spPr>
          <a:xfrm flipH="1">
            <a:off x="3325502" y="5028983"/>
            <a:ext cx="1631143" cy="5194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A7C7C35-C738-416F-B08E-50F9B56D3BF4}"/>
              </a:ext>
            </a:extLst>
          </p:cNvPr>
          <p:cNvCxnSpPr>
            <a:cxnSpLocks/>
          </p:cNvCxnSpPr>
          <p:nvPr/>
        </p:nvCxnSpPr>
        <p:spPr>
          <a:xfrm flipH="1" flipV="1">
            <a:off x="4541066" y="3751082"/>
            <a:ext cx="529861" cy="332461"/>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C3DF723-31EB-48E1-9B81-13528C1ACB9E}"/>
              </a:ext>
            </a:extLst>
          </p:cNvPr>
          <p:cNvCxnSpPr>
            <a:cxnSpLocks/>
          </p:cNvCxnSpPr>
          <p:nvPr/>
        </p:nvCxnSpPr>
        <p:spPr>
          <a:xfrm flipH="1">
            <a:off x="2501274" y="3740693"/>
            <a:ext cx="2039790" cy="217831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6DBBE75-9A63-4908-96D1-576F52B77CA1}"/>
              </a:ext>
            </a:extLst>
          </p:cNvPr>
          <p:cNvCxnSpPr>
            <a:cxnSpLocks/>
          </p:cNvCxnSpPr>
          <p:nvPr/>
        </p:nvCxnSpPr>
        <p:spPr>
          <a:xfrm flipH="1">
            <a:off x="3793027" y="5486118"/>
            <a:ext cx="1475300" cy="55064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4C76D42-1422-4507-B512-0519A4C9E0AC}"/>
              </a:ext>
            </a:extLst>
          </p:cNvPr>
          <p:cNvCxnSpPr>
            <a:cxnSpLocks/>
          </p:cNvCxnSpPr>
          <p:nvPr/>
        </p:nvCxnSpPr>
        <p:spPr>
          <a:xfrm flipH="1" flipV="1">
            <a:off x="5299496" y="5496508"/>
            <a:ext cx="1558415" cy="509082"/>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F2EF780-2908-4099-84D0-74FB9DE543F7}"/>
              </a:ext>
            </a:extLst>
          </p:cNvPr>
          <p:cNvCxnSpPr>
            <a:cxnSpLocks/>
          </p:cNvCxnSpPr>
          <p:nvPr/>
        </p:nvCxnSpPr>
        <p:spPr>
          <a:xfrm flipH="1" flipV="1">
            <a:off x="7446645" y="5368371"/>
            <a:ext cx="1083964" cy="232031"/>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7F0DBFA-09E5-4420-AF3B-3461E0EF14E9}"/>
              </a:ext>
            </a:extLst>
          </p:cNvPr>
          <p:cNvCxnSpPr>
            <a:cxnSpLocks/>
          </p:cNvCxnSpPr>
          <p:nvPr/>
        </p:nvCxnSpPr>
        <p:spPr>
          <a:xfrm flipH="1" flipV="1">
            <a:off x="8544462" y="5676592"/>
            <a:ext cx="973143" cy="578345"/>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9B7D58A-7D32-4502-A484-A58354E81819}"/>
              </a:ext>
            </a:extLst>
          </p:cNvPr>
          <p:cNvCxnSpPr>
            <a:cxnSpLocks/>
          </p:cNvCxnSpPr>
          <p:nvPr/>
        </p:nvCxnSpPr>
        <p:spPr>
          <a:xfrm flipH="1" flipV="1">
            <a:off x="8405936" y="3782253"/>
            <a:ext cx="789596" cy="270123"/>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480A137-AEFC-4459-A7BD-7980B1C4554C}"/>
              </a:ext>
            </a:extLst>
          </p:cNvPr>
          <p:cNvCxnSpPr>
            <a:cxnSpLocks/>
          </p:cNvCxnSpPr>
          <p:nvPr/>
        </p:nvCxnSpPr>
        <p:spPr>
          <a:xfrm flipH="1">
            <a:off x="7519372" y="3771862"/>
            <a:ext cx="865785" cy="692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6C6523F-B30A-4A0C-B62F-3845BAEC332B}"/>
              </a:ext>
            </a:extLst>
          </p:cNvPr>
          <p:cNvCxnSpPr>
            <a:cxnSpLocks/>
          </p:cNvCxnSpPr>
          <p:nvPr/>
        </p:nvCxnSpPr>
        <p:spPr>
          <a:xfrm flipH="1">
            <a:off x="8364763" y="2146492"/>
            <a:ext cx="296291" cy="1595741"/>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19E5F71-0F14-4A33-AD56-A3E889079E9D}"/>
              </a:ext>
            </a:extLst>
          </p:cNvPr>
          <p:cNvCxnSpPr>
            <a:cxnSpLocks/>
          </p:cNvCxnSpPr>
          <p:nvPr/>
        </p:nvCxnSpPr>
        <p:spPr>
          <a:xfrm flipH="1">
            <a:off x="8686451" y="893988"/>
            <a:ext cx="353241" cy="1236343"/>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9C1E14B-3BB2-4DAF-A2CB-0858B0A858C9}"/>
              </a:ext>
            </a:extLst>
          </p:cNvPr>
          <p:cNvCxnSpPr>
            <a:cxnSpLocks/>
          </p:cNvCxnSpPr>
          <p:nvPr/>
        </p:nvCxnSpPr>
        <p:spPr>
          <a:xfrm>
            <a:off x="8083864" y="1423850"/>
            <a:ext cx="588736" cy="76535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A968DBA7-CCDA-475A-9AF2-85B9119226E1}"/>
              </a:ext>
            </a:extLst>
          </p:cNvPr>
          <p:cNvCxnSpPr>
            <a:cxnSpLocks/>
          </p:cNvCxnSpPr>
          <p:nvPr/>
        </p:nvCxnSpPr>
        <p:spPr>
          <a:xfrm flipH="1" flipV="1">
            <a:off x="8696840" y="2109553"/>
            <a:ext cx="1122060" cy="72727"/>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36BF6AB4-FCE5-4FCD-ADA7-5A6FFE69ABFC}"/>
              </a:ext>
            </a:extLst>
          </p:cNvPr>
          <p:cNvSpPr/>
          <p:nvPr/>
        </p:nvSpPr>
        <p:spPr bwMode="auto">
          <a:xfrm>
            <a:off x="8895138" y="4538037"/>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7" name="Straight Connector 166">
            <a:extLst>
              <a:ext uri="{FF2B5EF4-FFF2-40B4-BE49-F238E27FC236}">
                <a16:creationId xmlns:a16="http://schemas.microsoft.com/office/drawing/2014/main" id="{7A9BF74D-015B-4971-8857-A2B3A36B9E8B}"/>
              </a:ext>
            </a:extLst>
          </p:cNvPr>
          <p:cNvCxnSpPr>
            <a:cxnSpLocks/>
          </p:cNvCxnSpPr>
          <p:nvPr/>
        </p:nvCxnSpPr>
        <p:spPr>
          <a:xfrm flipH="1">
            <a:off x="8953114" y="4073155"/>
            <a:ext cx="283977" cy="54717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4AD294AB-F220-470B-8081-E8CEEC76CA66}"/>
              </a:ext>
            </a:extLst>
          </p:cNvPr>
          <p:cNvCxnSpPr>
            <a:cxnSpLocks/>
          </p:cNvCxnSpPr>
          <p:nvPr/>
        </p:nvCxnSpPr>
        <p:spPr>
          <a:xfrm>
            <a:off x="8371305" y="3768398"/>
            <a:ext cx="1135911" cy="2476149"/>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25A4E94-99ED-41B3-B80C-7F4F1423F749}"/>
              </a:ext>
            </a:extLst>
          </p:cNvPr>
          <p:cNvCxnSpPr>
            <a:cxnSpLocks/>
          </p:cNvCxnSpPr>
          <p:nvPr/>
        </p:nvCxnSpPr>
        <p:spPr>
          <a:xfrm flipV="1">
            <a:off x="8069552" y="935546"/>
            <a:ext cx="990918" cy="44886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A030466-C5F5-44FA-9511-D08371B3CE5E}"/>
              </a:ext>
            </a:extLst>
          </p:cNvPr>
          <p:cNvCxnSpPr>
            <a:cxnSpLocks/>
          </p:cNvCxnSpPr>
          <p:nvPr/>
        </p:nvCxnSpPr>
        <p:spPr>
          <a:xfrm flipV="1">
            <a:off x="7471573" y="2201155"/>
            <a:ext cx="1127272" cy="42804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BC971830-B02A-416A-AB9A-D8F60F3F5BF6}"/>
              </a:ext>
            </a:extLst>
          </p:cNvPr>
          <p:cNvSpPr/>
          <p:nvPr/>
        </p:nvSpPr>
        <p:spPr bwMode="auto">
          <a:xfrm>
            <a:off x="5377101" y="510297"/>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7AD78C77-323C-4748-A19C-C32DC8990BD9}"/>
              </a:ext>
            </a:extLst>
          </p:cNvPr>
          <p:cNvSpPr/>
          <p:nvPr/>
        </p:nvSpPr>
        <p:spPr bwMode="auto">
          <a:xfrm>
            <a:off x="4902694" y="986968"/>
            <a:ext cx="2631089" cy="904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7" name="Straight Connector 176">
            <a:extLst>
              <a:ext uri="{FF2B5EF4-FFF2-40B4-BE49-F238E27FC236}">
                <a16:creationId xmlns:a16="http://schemas.microsoft.com/office/drawing/2014/main" id="{72066907-6C6E-453F-9706-606089AE595C}"/>
              </a:ext>
            </a:extLst>
          </p:cNvPr>
          <p:cNvCxnSpPr>
            <a:cxnSpLocks/>
          </p:cNvCxnSpPr>
          <p:nvPr/>
        </p:nvCxnSpPr>
        <p:spPr>
          <a:xfrm>
            <a:off x="5550158" y="741981"/>
            <a:ext cx="133745" cy="86887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9" name="Oval 178">
            <a:extLst>
              <a:ext uri="{FF2B5EF4-FFF2-40B4-BE49-F238E27FC236}">
                <a16:creationId xmlns:a16="http://schemas.microsoft.com/office/drawing/2014/main" id="{38CE0C0A-1A98-42A7-AAD0-DFEFA6A16D2C}"/>
              </a:ext>
            </a:extLst>
          </p:cNvPr>
          <p:cNvSpPr/>
          <p:nvPr/>
        </p:nvSpPr>
        <p:spPr bwMode="auto">
          <a:xfrm>
            <a:off x="6789963" y="1306364"/>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16CC721A-7041-4472-A601-6984410C019D}"/>
              </a:ext>
            </a:extLst>
          </p:cNvPr>
          <p:cNvCxnSpPr>
            <a:cxnSpLocks/>
          </p:cNvCxnSpPr>
          <p:nvPr/>
        </p:nvCxnSpPr>
        <p:spPr>
          <a:xfrm flipH="1">
            <a:off x="6844057" y="1351123"/>
            <a:ext cx="24242" cy="328999"/>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D9595D67-F930-46DB-8BA2-A30A4D8B93B6}"/>
              </a:ext>
            </a:extLst>
          </p:cNvPr>
          <p:cNvGrpSpPr/>
          <p:nvPr/>
        </p:nvGrpSpPr>
        <p:grpSpPr>
          <a:xfrm>
            <a:off x="7902327" y="2718464"/>
            <a:ext cx="1293207" cy="2731774"/>
            <a:chOff x="7902566" y="2718353"/>
            <a:chExt cx="1293390" cy="2732162"/>
          </a:xfrm>
        </p:grpSpPr>
        <p:sp>
          <p:nvSpPr>
            <p:cNvPr id="64" name="Rectangle 63">
              <a:extLst>
                <a:ext uri="{FF2B5EF4-FFF2-40B4-BE49-F238E27FC236}">
                  <a16:creationId xmlns:a16="http://schemas.microsoft.com/office/drawing/2014/main" id="{A1691DB7-A66B-4195-A622-31FF6C7266D4}"/>
                </a:ext>
              </a:extLst>
            </p:cNvPr>
            <p:cNvSpPr/>
            <p:nvPr/>
          </p:nvSpPr>
          <p:spPr>
            <a:xfrm>
              <a:off x="7902566" y="2718353"/>
              <a:ext cx="1293390" cy="320096"/>
            </a:xfrm>
            <a:prstGeom prst="rect">
              <a:avLst/>
            </a:prstGeom>
            <a:noFill/>
          </p:spPr>
          <p:txBody>
            <a:bodyPr wrap="square">
              <a:spAutoFit/>
            </a:bodyPr>
            <a:lstStyle/>
            <a:p>
              <a:pPr defTabSz="932293" fontAlgn="base">
                <a:lnSpc>
                  <a:spcPct val="90000"/>
                </a:lnSpc>
                <a:spcBef>
                  <a:spcPts val="600"/>
                </a:spcBef>
                <a:spcAft>
                  <a:spcPct val="0"/>
                </a:spcAft>
                <a:defRPr/>
              </a:pP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Web parts</a:t>
              </a:r>
            </a:p>
          </p:txBody>
        </p:sp>
        <p:sp>
          <p:nvSpPr>
            <p:cNvPr id="65" name="Rectangle 64">
              <a:extLst>
                <a:ext uri="{FF2B5EF4-FFF2-40B4-BE49-F238E27FC236}">
                  <a16:creationId xmlns:a16="http://schemas.microsoft.com/office/drawing/2014/main" id="{1E178B03-65A3-4791-B3FA-AABCB0328EEF}"/>
                </a:ext>
              </a:extLst>
            </p:cNvPr>
            <p:cNvSpPr/>
            <p:nvPr/>
          </p:nvSpPr>
          <p:spPr>
            <a:xfrm>
              <a:off x="7902566" y="4678595"/>
              <a:ext cx="1121654" cy="771920"/>
            </a:xfrm>
            <a:prstGeom prst="rect">
              <a:avLst/>
            </a:prstGeom>
            <a:noFill/>
          </p:spPr>
          <p:txBody>
            <a:bodyPr wrap="square">
              <a:spAutoFit/>
            </a:bodyPr>
            <a:lstStyle/>
            <a:p>
              <a:pPr defTabSz="932293" fontAlgn="base">
                <a:lnSpc>
                  <a:spcPct val="90000"/>
                </a:lnSpc>
                <a:spcBef>
                  <a:spcPts val="600"/>
                </a:spcBef>
                <a:spcAft>
                  <a:spcPct val="0"/>
                </a:spcAft>
                <a:defRPr/>
              </a:pP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SPFx </a:t>
              </a:r>
              <a:b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b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Extension</a:t>
              </a:r>
              <a:b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b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footer</a:t>
              </a:r>
            </a:p>
          </p:txBody>
        </p:sp>
      </p:grpSp>
      <p:grpSp>
        <p:nvGrpSpPr>
          <p:cNvPr id="184" name="Group 183">
            <a:extLst>
              <a:ext uri="{FF2B5EF4-FFF2-40B4-BE49-F238E27FC236}">
                <a16:creationId xmlns:a16="http://schemas.microsoft.com/office/drawing/2014/main" id="{6ABEBA42-658C-429D-A120-64C49D4E176C}"/>
              </a:ext>
            </a:extLst>
          </p:cNvPr>
          <p:cNvGrpSpPr/>
          <p:nvPr/>
        </p:nvGrpSpPr>
        <p:grpSpPr>
          <a:xfrm>
            <a:off x="2643298" y="1672409"/>
            <a:ext cx="1853609" cy="2917742"/>
            <a:chOff x="2642790" y="1672149"/>
            <a:chExt cx="1853872" cy="2918156"/>
          </a:xfrm>
        </p:grpSpPr>
        <p:sp>
          <p:nvSpPr>
            <p:cNvPr id="62" name="Rectangle 61">
              <a:extLst>
                <a:ext uri="{FF2B5EF4-FFF2-40B4-BE49-F238E27FC236}">
                  <a16:creationId xmlns:a16="http://schemas.microsoft.com/office/drawing/2014/main" id="{9C3668CE-F161-47EE-8F79-DBE95B2AA41B}"/>
                </a:ext>
              </a:extLst>
            </p:cNvPr>
            <p:cNvSpPr/>
            <p:nvPr/>
          </p:nvSpPr>
          <p:spPr>
            <a:xfrm>
              <a:off x="2952520" y="1672149"/>
              <a:ext cx="1544142" cy="771920"/>
            </a:xfrm>
            <a:prstGeom prst="rect">
              <a:avLst/>
            </a:prstGeom>
            <a:noFill/>
          </p:spPr>
          <p:txBody>
            <a:bodyPr wrap="square">
              <a:spAutoFit/>
            </a:bodyPr>
            <a:lstStyle/>
            <a:p>
              <a:pPr algn="r" defTabSz="932293" fontAlgn="base">
                <a:lnSpc>
                  <a:spcPct val="90000"/>
                </a:lnSpc>
                <a:spcBef>
                  <a:spcPts val="600"/>
                </a:spcBef>
                <a:spcAft>
                  <a:spcPct val="0"/>
                </a:spcAft>
                <a:defRPr/>
              </a:pP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SPFx </a:t>
              </a:r>
              <a:b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b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Extension</a:t>
              </a:r>
              <a:b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b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header</a:t>
              </a:r>
            </a:p>
          </p:txBody>
        </p:sp>
        <p:sp>
          <p:nvSpPr>
            <p:cNvPr id="68" name="Rectangle 67">
              <a:extLst>
                <a:ext uri="{FF2B5EF4-FFF2-40B4-BE49-F238E27FC236}">
                  <a16:creationId xmlns:a16="http://schemas.microsoft.com/office/drawing/2014/main" id="{B74215EF-BA32-47D0-AD31-D17B15E22124}"/>
                </a:ext>
              </a:extLst>
            </p:cNvPr>
            <p:cNvSpPr/>
            <p:nvPr/>
          </p:nvSpPr>
          <p:spPr>
            <a:xfrm>
              <a:off x="2642790" y="4056854"/>
              <a:ext cx="1853872" cy="533451"/>
            </a:xfrm>
            <a:prstGeom prst="rect">
              <a:avLst/>
            </a:prstGeom>
            <a:noFill/>
          </p:spPr>
          <p:txBody>
            <a:bodyPr wrap="square">
              <a:spAutoFit/>
            </a:bodyPr>
            <a:lstStyle/>
            <a:p>
              <a:pPr algn="r" defTabSz="932293" fontAlgn="base">
                <a:spcBef>
                  <a:spcPts val="600"/>
                </a:spcBef>
                <a:spcAft>
                  <a:spcPct val="0"/>
                </a:spcAft>
                <a:defRPr/>
              </a:pP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Page visuals</a:t>
              </a:r>
              <a:br>
                <a:rPr lang="en-US" sz="1599" dirty="0">
                  <a:gradFill>
                    <a:gsLst>
                      <a:gs pos="0">
                        <a:srgbClr val="0078D4"/>
                      </a:gs>
                      <a:gs pos="100000">
                        <a:srgbClr val="0078D4"/>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rPr>
              </a:br>
              <a:r>
                <a:rPr lang="en-US" sz="1199" kern="0" dirty="0">
                  <a:gradFill>
                    <a:gsLst>
                      <a:gs pos="0">
                        <a:srgbClr val="1A1A1A"/>
                      </a:gs>
                      <a:gs pos="100000">
                        <a:srgbClr val="1A1A1A"/>
                      </a:gs>
                    </a:gsLst>
                    <a:lin ang="5400000" scaled="0"/>
                  </a:gradFill>
                  <a:latin typeface="Segoe UI"/>
                  <a:cs typeface="Segoe UI Semilight" panose="020B0402040204020203" pitchFamily="34" charset="0"/>
                </a:rPr>
                <a:t>UI Fabric</a:t>
              </a:r>
            </a:p>
          </p:txBody>
        </p:sp>
      </p:grpSp>
      <p:sp>
        <p:nvSpPr>
          <p:cNvPr id="187" name="Title 1">
            <a:extLst>
              <a:ext uri="{FF2B5EF4-FFF2-40B4-BE49-F238E27FC236}">
                <a16:creationId xmlns:a16="http://schemas.microsoft.com/office/drawing/2014/main" id="{17CCBF86-2016-400C-B7C0-53B77C6B1793}"/>
              </a:ext>
            </a:extLst>
          </p:cNvPr>
          <p:cNvSpPr txBox="1">
            <a:spLocks/>
          </p:cNvSpPr>
          <p:nvPr/>
        </p:nvSpPr>
        <p:spPr>
          <a:xfrm>
            <a:off x="4550269" y="743736"/>
            <a:ext cx="3335938" cy="486463"/>
          </a:xfrm>
          <a:prstGeom prst="rect">
            <a:avLst/>
          </a:prstGeom>
          <a:noFill/>
        </p:spPr>
        <p:txBody>
          <a:bodyPr vert="horz" wrap="square" lIns="146263" tIns="91414" rIns="146263" bIns="91414"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algn="ctr" defTabSz="896046">
              <a:defRPr/>
            </a:pPr>
            <a:r>
              <a:rPr lang="en-US" sz="2600" kern="0" spc="-50">
                <a:gradFill>
                  <a:gsLst>
                    <a:gs pos="0">
                      <a:srgbClr val="E6E6E6">
                        <a:lumMod val="50000"/>
                      </a:srgbClr>
                    </a:gs>
                    <a:gs pos="100000">
                      <a:srgbClr val="E6E6E6">
                        <a:lumMod val="50000"/>
                      </a:srgbClr>
                    </a:gs>
                  </a:gsLst>
                  <a:lin ang="5400000" scaled="0"/>
                </a:gradFill>
                <a:latin typeface="Segoe UI Semibold" panose="020B0702040204020203" pitchFamily="34" charset="0"/>
                <a:cs typeface="Segoe UI Semibold" panose="020B0702040204020203" pitchFamily="34" charset="0"/>
              </a:rPr>
              <a:t>Microsoft</a:t>
            </a:r>
            <a:r>
              <a:rPr lang="en-US" sz="2600" kern="0" spc="-5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 </a:t>
            </a:r>
            <a:r>
              <a:rPr lang="en-US" sz="2600" kern="0" spc="-50">
                <a:ln>
                  <a:noFill/>
                </a:ln>
                <a:gradFill>
                  <a:gsLst>
                    <a:gs pos="0">
                      <a:srgbClr val="E6E6E6">
                        <a:lumMod val="50000"/>
                      </a:srgbClr>
                    </a:gs>
                    <a:gs pos="100000">
                      <a:srgbClr val="E6E6E6">
                        <a:lumMod val="50000"/>
                      </a:srgbClr>
                    </a:gs>
                  </a:gsLst>
                  <a:lin ang="5400000" scaled="0"/>
                </a:gradFill>
                <a:latin typeface="Segoe UI Semibold" panose="020B0702040204020203" pitchFamily="34" charset="0"/>
                <a:cs typeface="Segoe UI Semibold" panose="020B0702040204020203" pitchFamily="34" charset="0"/>
              </a:rPr>
              <a:t>Graph</a:t>
            </a:r>
            <a:endParaRPr lang="en-US" sz="2600">
              <a:gradFill>
                <a:gsLst>
                  <a:gs pos="0">
                    <a:srgbClr val="E6E6E6">
                      <a:lumMod val="50000"/>
                    </a:srgbClr>
                  </a:gs>
                  <a:gs pos="100000">
                    <a:srgbClr val="E6E6E6">
                      <a:lumMod val="50000"/>
                    </a:srgbClr>
                  </a:gs>
                </a:gsLst>
                <a:lin ang="5400000" scaled="0"/>
              </a:gradFill>
            </a:endParaRPr>
          </a:p>
        </p:txBody>
      </p:sp>
      <p:sp>
        <p:nvSpPr>
          <p:cNvPr id="188" name="Rectangle 187">
            <a:extLst>
              <a:ext uri="{FF2B5EF4-FFF2-40B4-BE49-F238E27FC236}">
                <a16:creationId xmlns:a16="http://schemas.microsoft.com/office/drawing/2014/main" id="{E92E3F33-09A1-4C6C-82F2-702BF6997AEC}"/>
              </a:ext>
            </a:extLst>
          </p:cNvPr>
          <p:cNvSpPr/>
          <p:nvPr/>
        </p:nvSpPr>
        <p:spPr bwMode="auto">
          <a:xfrm>
            <a:off x="12495290" y="497"/>
            <a:ext cx="3859487"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CB1337AD-D18E-4AB2-9DD8-1D3AF7C3D993}"/>
              </a:ext>
            </a:extLst>
          </p:cNvPr>
          <p:cNvSpPr/>
          <p:nvPr/>
        </p:nvSpPr>
        <p:spPr>
          <a:xfrm>
            <a:off x="17135416" y="1342857"/>
            <a:ext cx="4705740" cy="1924229"/>
          </a:xfrm>
          <a:prstGeom prst="rect">
            <a:avLst/>
          </a:prstGeom>
          <a:noFill/>
        </p:spPr>
        <p:txBody>
          <a:bodyPr wrap="square">
            <a:spAutoFit/>
          </a:bodyPr>
          <a:lstStyle/>
          <a:p>
            <a:pPr defTabSz="932293" fontAlgn="base">
              <a:lnSpc>
                <a:spcPct val="90000"/>
              </a:lnSpc>
              <a:spcBef>
                <a:spcPts val="600"/>
              </a:spcBef>
              <a:spcAft>
                <a:spcPct val="0"/>
              </a:spcAft>
              <a:defRPr/>
            </a:pPr>
            <a:r>
              <a:rPr lang="en-US" sz="2200">
                <a:gradFill>
                  <a:gsLst>
                    <a:gs pos="0">
                      <a:srgbClr val="FFFFFF">
                        <a:alpha val="0"/>
                      </a:srgbClr>
                    </a:gs>
                    <a:gs pos="100000">
                      <a:srgbClr val="FFFFFF">
                        <a:alpha val="0"/>
                      </a:srgbClr>
                    </a:gs>
                  </a:gsLst>
                  <a:lin ang="5400000" scaled="0"/>
                </a:gradFill>
                <a:latin typeface="Segoe UI"/>
                <a:ea typeface="STXihei" panose="020B0503020204020204" pitchFamily="2" charset="-122"/>
                <a:cs typeface="Segoe UI Semibold" panose="020B0702040204020203" pitchFamily="34" charset="0"/>
              </a:rPr>
              <a:t>SharePoint </a:t>
            </a:r>
            <a:br>
              <a:rPr lang="en-US" sz="2200">
                <a:gradFill>
                  <a:gsLst>
                    <a:gs pos="0">
                      <a:srgbClr val="FFFFFF">
                        <a:alpha val="0"/>
                      </a:srgbClr>
                    </a:gs>
                    <a:gs pos="100000">
                      <a:srgbClr val="FFFFFF">
                        <a:alpha val="0"/>
                      </a:srgbClr>
                    </a:gs>
                  </a:gsLst>
                  <a:lin ang="5400000" scaled="0"/>
                </a:gradFill>
                <a:latin typeface="Segoe UI"/>
                <a:ea typeface="STXihei" panose="020B0503020204020204" pitchFamily="2" charset="-122"/>
                <a:cs typeface="Segoe UI Semibold" panose="020B0702040204020203" pitchFamily="34" charset="0"/>
              </a:rPr>
            </a:br>
            <a:r>
              <a:rPr lang="en-US" sz="2200">
                <a:gradFill>
                  <a:gsLst>
                    <a:gs pos="0">
                      <a:srgbClr val="FFFFFF">
                        <a:alpha val="0"/>
                      </a:srgbClr>
                    </a:gs>
                    <a:gs pos="100000">
                      <a:srgbClr val="FFFFFF">
                        <a:alpha val="0"/>
                      </a:srgbClr>
                    </a:gs>
                  </a:gsLst>
                  <a:lin ang="5400000" scaled="0"/>
                </a:gradFill>
                <a:latin typeface="Segoe UI"/>
                <a:ea typeface="STXihei" panose="020B0503020204020204" pitchFamily="2" charset="-122"/>
                <a:cs typeface="Segoe UI Semibold" panose="020B0702040204020203" pitchFamily="34" charset="0"/>
              </a:rPr>
              <a:t>Framework growth</a:t>
            </a:r>
            <a:endParaRPr lang="en-US" sz="2200">
              <a:gradFill>
                <a:gsLst>
                  <a:gs pos="0">
                    <a:srgbClr val="FFFFFF">
                      <a:alpha val="0"/>
                    </a:srgbClr>
                  </a:gs>
                  <a:gs pos="100000">
                    <a:srgbClr val="FFFFFF">
                      <a:alpha val="0"/>
                    </a:srgbClr>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endParaRPr>
          </a:p>
          <a:p>
            <a:pPr defTabSz="932293" fontAlgn="base">
              <a:lnSpc>
                <a:spcPct val="90000"/>
              </a:lnSpc>
              <a:spcBef>
                <a:spcPts val="600"/>
              </a:spcBef>
              <a:spcAft>
                <a:spcPct val="0"/>
              </a:spcAft>
              <a:defRPr/>
            </a:pPr>
            <a:r>
              <a:rPr lang="en-US" sz="5000">
                <a:gradFill>
                  <a:gsLst>
                    <a:gs pos="0">
                      <a:srgbClr val="FFFFFF">
                        <a:alpha val="0"/>
                      </a:srgbClr>
                    </a:gs>
                    <a:gs pos="100000">
                      <a:srgbClr val="FFFFFF">
                        <a:alpha val="0"/>
                      </a:srgbClr>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rPr>
              <a:t>2x users </a:t>
            </a:r>
            <a:br>
              <a:rPr lang="en-US" sz="4399">
                <a:gradFill>
                  <a:gsLst>
                    <a:gs pos="0">
                      <a:srgbClr val="FFFFFF">
                        <a:alpha val="0"/>
                      </a:srgbClr>
                    </a:gs>
                    <a:gs pos="100000">
                      <a:srgbClr val="FFFFFF">
                        <a:alpha val="0"/>
                      </a:srgbClr>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rPr>
            </a:br>
            <a:r>
              <a:rPr lang="en-US" sz="3000">
                <a:gradFill>
                  <a:gsLst>
                    <a:gs pos="0">
                      <a:srgbClr val="FFFFFF">
                        <a:alpha val="0"/>
                      </a:srgbClr>
                    </a:gs>
                    <a:gs pos="100000">
                      <a:srgbClr val="FFFFFF">
                        <a:alpha val="0"/>
                      </a:srgbClr>
                    </a:gs>
                  </a:gsLst>
                  <a:lin ang="5400000" scaled="0"/>
                </a:gradFill>
                <a:latin typeface="Segoe UI"/>
                <a:ea typeface="STXihei" panose="020B0503020204020204" pitchFamily="2" charset="-122"/>
                <a:cs typeface="Segoe UI Semibold" panose="020B0702040204020203" pitchFamily="34" charset="0"/>
              </a:rPr>
              <a:t>every 90 days</a:t>
            </a:r>
          </a:p>
        </p:txBody>
      </p:sp>
      <p:sp>
        <p:nvSpPr>
          <p:cNvPr id="190" name="Rectangle 189">
            <a:extLst>
              <a:ext uri="{FF2B5EF4-FFF2-40B4-BE49-F238E27FC236}">
                <a16:creationId xmlns:a16="http://schemas.microsoft.com/office/drawing/2014/main" id="{0FD5461D-DF98-4613-BA1B-83D66FA2493D}"/>
              </a:ext>
            </a:extLst>
          </p:cNvPr>
          <p:cNvSpPr/>
          <p:nvPr/>
        </p:nvSpPr>
        <p:spPr bwMode="auto">
          <a:xfrm>
            <a:off x="17089946" y="4042479"/>
            <a:ext cx="3440856" cy="1142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ts val="600"/>
              </a:spcBef>
              <a:spcAft>
                <a:spcPct val="0"/>
              </a:spcAft>
              <a:defRPr/>
            </a:pPr>
            <a:r>
              <a:rPr lang="en-US" sz="5000" dirty="0">
                <a:gradFill>
                  <a:gsLst>
                    <a:gs pos="0">
                      <a:srgbClr val="FFFFFF">
                        <a:alpha val="0"/>
                      </a:srgbClr>
                    </a:gs>
                    <a:gs pos="100000">
                      <a:srgbClr val="FFFFFF">
                        <a:alpha val="0"/>
                      </a:srgbClr>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rPr>
              <a:t>7 </a:t>
            </a:r>
            <a:r>
              <a:rPr lang="en-US" sz="2800" dirty="0">
                <a:gradFill>
                  <a:gsLst>
                    <a:gs pos="0">
                      <a:srgbClr val="FFFFFF">
                        <a:alpha val="0"/>
                      </a:srgbClr>
                    </a:gs>
                    <a:gs pos="100000">
                      <a:srgbClr val="FFFFFF">
                        <a:alpha val="0"/>
                      </a:srgbClr>
                    </a:gs>
                  </a:gsLst>
                  <a:lin ang="5400000" scaled="0"/>
                </a:gradFill>
                <a:latin typeface="Segoe UI"/>
                <a:ea typeface="STXihei" panose="020B0503020204020204" pitchFamily="2" charset="-122"/>
                <a:cs typeface="Segoe UI Semibold" panose="020B0702040204020203" pitchFamily="34" charset="0"/>
              </a:rPr>
              <a:t>major SPFx </a:t>
            </a:r>
            <a:br>
              <a:rPr lang="en-US" sz="2800" dirty="0">
                <a:gradFill>
                  <a:gsLst>
                    <a:gs pos="0">
                      <a:srgbClr val="FFFFFF">
                        <a:alpha val="0"/>
                      </a:srgbClr>
                    </a:gs>
                    <a:gs pos="100000">
                      <a:srgbClr val="FFFFFF">
                        <a:alpha val="0"/>
                      </a:srgbClr>
                    </a:gs>
                  </a:gsLst>
                  <a:lin ang="5400000" scaled="0"/>
                </a:gradFill>
                <a:latin typeface="Segoe UI"/>
                <a:ea typeface="STXihei" panose="020B0503020204020204" pitchFamily="2" charset="-122"/>
                <a:cs typeface="Segoe UI Semibold" panose="020B0702040204020203" pitchFamily="34" charset="0"/>
              </a:rPr>
            </a:br>
            <a:r>
              <a:rPr lang="en-US" sz="2800" dirty="0">
                <a:gradFill>
                  <a:gsLst>
                    <a:gs pos="0">
                      <a:srgbClr val="FFFFFF">
                        <a:alpha val="0"/>
                      </a:srgbClr>
                    </a:gs>
                    <a:gs pos="100000">
                      <a:srgbClr val="FFFFFF">
                        <a:alpha val="0"/>
                      </a:srgbClr>
                    </a:gs>
                  </a:gsLst>
                  <a:lin ang="5400000" scaled="0"/>
                </a:gradFill>
                <a:latin typeface="Segoe UI"/>
                <a:ea typeface="STXihei" panose="020B0503020204020204" pitchFamily="2" charset="-122"/>
                <a:cs typeface="Segoe UI Semibold" panose="020B0702040204020203" pitchFamily="34" charset="0"/>
              </a:rPr>
              <a:t>updates since GA</a:t>
            </a:r>
          </a:p>
        </p:txBody>
      </p:sp>
      <p:cxnSp>
        <p:nvCxnSpPr>
          <p:cNvPr id="191" name="Straight Connector 190">
            <a:extLst>
              <a:ext uri="{FF2B5EF4-FFF2-40B4-BE49-F238E27FC236}">
                <a16:creationId xmlns:a16="http://schemas.microsoft.com/office/drawing/2014/main" id="{2D59BD1A-FEB7-4FF2-A208-CBB05A9C0B2A}"/>
              </a:ext>
            </a:extLst>
          </p:cNvPr>
          <p:cNvCxnSpPr>
            <a:cxnSpLocks/>
          </p:cNvCxnSpPr>
          <p:nvPr/>
        </p:nvCxnSpPr>
        <p:spPr>
          <a:xfrm>
            <a:off x="17225102" y="3543966"/>
            <a:ext cx="2922436" cy="0"/>
          </a:xfrm>
          <a:prstGeom prst="line">
            <a:avLst/>
          </a:prstGeom>
          <a:ln>
            <a:solidFill>
              <a:schemeClr val="bg1">
                <a:alpha val="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06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wipe(right)">
                                      <p:cBhvr>
                                        <p:cTn id="7" dur="500"/>
                                        <p:tgtEl>
                                          <p:spTgt spid="182"/>
                                        </p:tgtEl>
                                      </p:cBhvr>
                                    </p:animEffect>
                                  </p:childTnLst>
                                </p:cTn>
                              </p:par>
                              <p:par>
                                <p:cTn id="8" presetID="22" presetClass="entr" presetSubtype="8" fill="hold" nodeType="withEffect">
                                  <p:stCondLst>
                                    <p:cond delay="0"/>
                                  </p:stCondLst>
                                  <p:childTnLst>
                                    <p:set>
                                      <p:cBhvr>
                                        <p:cTn id="9" dur="1" fill="hold">
                                          <p:stCondLst>
                                            <p:cond delay="0"/>
                                          </p:stCondLst>
                                        </p:cTn>
                                        <p:tgtEl>
                                          <p:spTgt spid="183"/>
                                        </p:tgtEl>
                                        <p:attrNameLst>
                                          <p:attrName>style.visibility</p:attrName>
                                        </p:attrNameLst>
                                      </p:cBhvr>
                                      <p:to>
                                        <p:strVal val="visible"/>
                                      </p:to>
                                    </p:set>
                                    <p:animEffect transition="in" filter="wipe(left)">
                                      <p:cBhvr>
                                        <p:cTn id="10" dur="500"/>
                                        <p:tgtEl>
                                          <p:spTgt spid="183"/>
                                        </p:tgtEl>
                                      </p:cBhvr>
                                    </p:animEffect>
                                  </p:childTnLst>
                                </p:cTn>
                              </p:par>
                              <p:par>
                                <p:cTn id="11" presetID="10" presetClass="entr" presetSubtype="0" fill="hold" nodeType="withEffect">
                                  <p:stCondLst>
                                    <p:cond delay="0"/>
                                  </p:stCondLst>
                                  <p:childTnLst>
                                    <p:set>
                                      <p:cBhvr>
                                        <p:cTn id="12" dur="1" fill="hold">
                                          <p:stCondLst>
                                            <p:cond delay="0"/>
                                          </p:stCondLst>
                                        </p:cTn>
                                        <p:tgtEl>
                                          <p:spTgt spid="184"/>
                                        </p:tgtEl>
                                        <p:attrNameLst>
                                          <p:attrName>style.visibility</p:attrName>
                                        </p:attrNameLst>
                                      </p:cBhvr>
                                      <p:to>
                                        <p:strVal val="visible"/>
                                      </p:to>
                                    </p:set>
                                    <p:animEffect transition="in" filter="fade">
                                      <p:cBhvr>
                                        <p:cTn id="13" dur="500"/>
                                        <p:tgtEl>
                                          <p:spTgt spid="184"/>
                                        </p:tgtEl>
                                      </p:cBhvr>
                                    </p:animEffect>
                                  </p:childTnLst>
                                </p:cTn>
                              </p:par>
                              <p:par>
                                <p:cTn id="14" presetID="42" presetClass="path" presetSubtype="0" decel="100000" fill="hold" nodeType="withEffect">
                                  <p:stCondLst>
                                    <p:cond delay="0"/>
                                  </p:stCondLst>
                                  <p:childTnLst>
                                    <p:animMotion origin="layout" path="M -7.42915E-7 5.85565E-7 L -0.03676 5.85565E-7 " pathEditMode="relative" rAng="0" ptsTypes="AA">
                                      <p:cBhvr>
                                        <p:cTn id="15" dur="500" spd="-100000" fill="hold"/>
                                        <p:tgtEl>
                                          <p:spTgt spid="184"/>
                                        </p:tgtEl>
                                        <p:attrNameLst>
                                          <p:attrName>ppt_x</p:attrName>
                                          <p:attrName>ppt_y</p:attrName>
                                        </p:attrNameLst>
                                      </p:cBhvr>
                                      <p:rCtr x="-1838" y="0"/>
                                    </p:animMotion>
                                  </p:childTnLst>
                                </p:cTn>
                              </p:par>
                              <p:par>
                                <p:cTn id="16" presetID="10" presetClass="entr" presetSubtype="0" fill="hold" nodeType="withEffect">
                                  <p:stCondLst>
                                    <p:cond delay="0"/>
                                  </p:stCondLst>
                                  <p:childTnLst>
                                    <p:set>
                                      <p:cBhvr>
                                        <p:cTn id="17" dur="1" fill="hold">
                                          <p:stCondLst>
                                            <p:cond delay="0"/>
                                          </p:stCondLst>
                                        </p:cTn>
                                        <p:tgtEl>
                                          <p:spTgt spid="185"/>
                                        </p:tgtEl>
                                        <p:attrNameLst>
                                          <p:attrName>style.visibility</p:attrName>
                                        </p:attrNameLst>
                                      </p:cBhvr>
                                      <p:to>
                                        <p:strVal val="visible"/>
                                      </p:to>
                                    </p:set>
                                    <p:animEffect transition="in" filter="fade">
                                      <p:cBhvr>
                                        <p:cTn id="18" dur="500"/>
                                        <p:tgtEl>
                                          <p:spTgt spid="185"/>
                                        </p:tgtEl>
                                      </p:cBhvr>
                                    </p:animEffect>
                                  </p:childTnLst>
                                </p:cTn>
                              </p:par>
                              <p:par>
                                <p:cTn id="19" presetID="42" presetClass="path" presetSubtype="0" decel="100000" fill="hold" nodeType="withEffect">
                                  <p:stCondLst>
                                    <p:cond delay="0"/>
                                  </p:stCondLst>
                                  <p:childTnLst>
                                    <p:animMotion origin="layout" path="M 4.02349E-6 -4.07626E-6 L 0.03676 -4.07626E-6 " pathEditMode="relative" rAng="0" ptsTypes="AA">
                                      <p:cBhvr>
                                        <p:cTn id="20" dur="500" spd="-100000" fill="hold"/>
                                        <p:tgtEl>
                                          <p:spTgt spid="185"/>
                                        </p:tgtEl>
                                        <p:attrNameLst>
                                          <p:attrName>ppt_x</p:attrName>
                                          <p:attrName>ppt_y</p:attrName>
                                        </p:attrNameLst>
                                      </p:cBhvr>
                                      <p:rCtr x="1838" y="0"/>
                                    </p:animMotion>
                                  </p:childTnLst>
                                </p:cTn>
                              </p:par>
                            </p:childTnLst>
                          </p:cTn>
                        </p:par>
                        <p:par>
                          <p:cTn id="21" fill="hold">
                            <p:stCondLst>
                              <p:cond delay="500"/>
                            </p:stCondLst>
                            <p:childTnLst>
                              <p:par>
                                <p:cTn id="22" presetID="16" presetClass="entr" presetSubtype="21" fill="hold" nodeType="afterEffect">
                                  <p:stCondLst>
                                    <p:cond delay="0"/>
                                  </p:stCondLst>
                                  <p:childTnLst>
                                    <p:set>
                                      <p:cBhvr>
                                        <p:cTn id="23" dur="1" fill="hold">
                                          <p:stCondLst>
                                            <p:cond delay="0"/>
                                          </p:stCondLst>
                                        </p:cTn>
                                        <p:tgtEl>
                                          <p:spTgt spid="120"/>
                                        </p:tgtEl>
                                        <p:attrNameLst>
                                          <p:attrName>style.visibility</p:attrName>
                                        </p:attrNameLst>
                                      </p:cBhvr>
                                      <p:to>
                                        <p:strVal val="visible"/>
                                      </p:to>
                                    </p:set>
                                    <p:animEffect transition="in" filter="barn(inVertical)">
                                      <p:cBhvr>
                                        <p:cTn id="24" dur="500"/>
                                        <p:tgtEl>
                                          <p:spTgt spid="120"/>
                                        </p:tgtEl>
                                      </p:cBhvr>
                                    </p:animEffect>
                                  </p:childTnLst>
                                </p:cTn>
                              </p:par>
                              <p:par>
                                <p:cTn id="25" presetID="16" presetClass="entr" presetSubtype="21" fill="hold" nodeType="with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barn(inVertical)">
                                      <p:cBhvr>
                                        <p:cTn id="27" dur="500"/>
                                        <p:tgtEl>
                                          <p:spTgt spid="105"/>
                                        </p:tgtEl>
                                      </p:cBhvr>
                                    </p:animEffect>
                                  </p:childTnLst>
                                </p:cTn>
                              </p:par>
                              <p:par>
                                <p:cTn id="28" presetID="16" presetClass="entr" presetSubtype="21" fill="hold" nodeType="with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barn(inVertical)">
                                      <p:cBhvr>
                                        <p:cTn id="30" dur="500"/>
                                        <p:tgtEl>
                                          <p:spTgt spid="107"/>
                                        </p:tgtEl>
                                      </p:cBhvr>
                                    </p:animEffect>
                                  </p:childTnLst>
                                </p:cTn>
                              </p:par>
                              <p:par>
                                <p:cTn id="31" presetID="16" presetClass="entr" presetSubtype="21" fill="hold" nodeType="withEffect">
                                  <p:stCondLst>
                                    <p:cond delay="0"/>
                                  </p:stCondLst>
                                  <p:childTnLst>
                                    <p:set>
                                      <p:cBhvr>
                                        <p:cTn id="32" dur="1" fill="hold">
                                          <p:stCondLst>
                                            <p:cond delay="0"/>
                                          </p:stCondLst>
                                        </p:cTn>
                                        <p:tgtEl>
                                          <p:spTgt spid="109"/>
                                        </p:tgtEl>
                                        <p:attrNameLst>
                                          <p:attrName>style.visibility</p:attrName>
                                        </p:attrNameLst>
                                      </p:cBhvr>
                                      <p:to>
                                        <p:strVal val="visible"/>
                                      </p:to>
                                    </p:set>
                                    <p:animEffect transition="in" filter="barn(inVertical)">
                                      <p:cBhvr>
                                        <p:cTn id="33" dur="500"/>
                                        <p:tgtEl>
                                          <p:spTgt spid="109"/>
                                        </p:tgtEl>
                                      </p:cBhvr>
                                    </p:animEffect>
                                  </p:childTnLst>
                                </p:cTn>
                              </p:par>
                              <p:par>
                                <p:cTn id="34" presetID="16" presetClass="entr" presetSubtype="21" fill="hold" nodeType="with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barn(inVertical)">
                                      <p:cBhvr>
                                        <p:cTn id="36" dur="500"/>
                                        <p:tgtEl>
                                          <p:spTgt spid="104"/>
                                        </p:tgtEl>
                                      </p:cBhvr>
                                    </p:animEffect>
                                  </p:childTnLst>
                                </p:cTn>
                              </p:par>
                              <p:par>
                                <p:cTn id="37" presetID="16" presetClass="entr" presetSubtype="21" fill="hold"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barn(inVertical)">
                                      <p:cBhvr>
                                        <p:cTn id="39" dur="500"/>
                                        <p:tgtEl>
                                          <p:spTgt spid="114"/>
                                        </p:tgtEl>
                                      </p:cBhvr>
                                    </p:animEffect>
                                  </p:childTnLst>
                                </p:cTn>
                              </p:par>
                              <p:par>
                                <p:cTn id="40" presetID="16" presetClass="entr" presetSubtype="21" fill="hold" nodeType="withEffect">
                                  <p:stCondLst>
                                    <p:cond delay="0"/>
                                  </p:stCondLst>
                                  <p:childTnLst>
                                    <p:set>
                                      <p:cBhvr>
                                        <p:cTn id="41" dur="1" fill="hold">
                                          <p:stCondLst>
                                            <p:cond delay="0"/>
                                          </p:stCondLst>
                                        </p:cTn>
                                        <p:tgtEl>
                                          <p:spTgt spid="131"/>
                                        </p:tgtEl>
                                        <p:attrNameLst>
                                          <p:attrName>style.visibility</p:attrName>
                                        </p:attrNameLst>
                                      </p:cBhvr>
                                      <p:to>
                                        <p:strVal val="visible"/>
                                      </p:to>
                                    </p:set>
                                    <p:animEffect transition="in" filter="barn(inVertical)">
                                      <p:cBhvr>
                                        <p:cTn id="42" dur="500"/>
                                        <p:tgtEl>
                                          <p:spTgt spid="131"/>
                                        </p:tgtEl>
                                      </p:cBhvr>
                                    </p:animEffect>
                                  </p:childTnLst>
                                </p:cTn>
                              </p:par>
                              <p:par>
                                <p:cTn id="43" presetID="16" presetClass="entr" presetSubtype="21" fill="hold" nodeType="with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barn(inVertical)">
                                      <p:cBhvr>
                                        <p:cTn id="45" dur="500"/>
                                        <p:tgtEl>
                                          <p:spTgt spid="133"/>
                                        </p:tgtEl>
                                      </p:cBhvr>
                                    </p:animEffect>
                                  </p:childTnLst>
                                </p:cTn>
                              </p:par>
                              <p:par>
                                <p:cTn id="46" presetID="16" presetClass="entr" presetSubtype="21" fill="hold" nodeType="withEffect">
                                  <p:stCondLst>
                                    <p:cond delay="0"/>
                                  </p:stCondLst>
                                  <p:childTnLst>
                                    <p:set>
                                      <p:cBhvr>
                                        <p:cTn id="47" dur="1" fill="hold">
                                          <p:stCondLst>
                                            <p:cond delay="0"/>
                                          </p:stCondLst>
                                        </p:cTn>
                                        <p:tgtEl>
                                          <p:spTgt spid="128"/>
                                        </p:tgtEl>
                                        <p:attrNameLst>
                                          <p:attrName>style.visibility</p:attrName>
                                        </p:attrNameLst>
                                      </p:cBhvr>
                                      <p:to>
                                        <p:strVal val="visible"/>
                                      </p:to>
                                    </p:set>
                                    <p:animEffect transition="in" filter="barn(inVertical)">
                                      <p:cBhvr>
                                        <p:cTn id="48" dur="500"/>
                                        <p:tgtEl>
                                          <p:spTgt spid="128"/>
                                        </p:tgtEl>
                                      </p:cBhvr>
                                    </p:animEffect>
                                  </p:childTnLst>
                                </p:cTn>
                              </p:par>
                              <p:par>
                                <p:cTn id="49" presetID="16" presetClass="entr" presetSubtype="21" fill="hold" nodeType="withEffect">
                                  <p:stCondLst>
                                    <p:cond delay="0"/>
                                  </p:stCondLst>
                                  <p:childTnLst>
                                    <p:set>
                                      <p:cBhvr>
                                        <p:cTn id="50" dur="1" fill="hold">
                                          <p:stCondLst>
                                            <p:cond delay="0"/>
                                          </p:stCondLst>
                                        </p:cTn>
                                        <p:tgtEl>
                                          <p:spTgt spid="126"/>
                                        </p:tgtEl>
                                        <p:attrNameLst>
                                          <p:attrName>style.visibility</p:attrName>
                                        </p:attrNameLst>
                                      </p:cBhvr>
                                      <p:to>
                                        <p:strVal val="visible"/>
                                      </p:to>
                                    </p:set>
                                    <p:animEffect transition="in" filter="barn(inVertical)">
                                      <p:cBhvr>
                                        <p:cTn id="51" dur="500"/>
                                        <p:tgtEl>
                                          <p:spTgt spid="126"/>
                                        </p:tgtEl>
                                      </p:cBhvr>
                                    </p:animEffect>
                                  </p:childTnLst>
                                </p:cTn>
                              </p:par>
                              <p:par>
                                <p:cTn id="52" presetID="16" presetClass="entr" presetSubtype="21"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barn(inVertical)">
                                      <p:cBhvr>
                                        <p:cTn id="54" dur="500"/>
                                        <p:tgtEl>
                                          <p:spTgt spid="140"/>
                                        </p:tgtEl>
                                      </p:cBhvr>
                                    </p:animEffect>
                                  </p:childTnLst>
                                </p:cTn>
                              </p:par>
                              <p:par>
                                <p:cTn id="55" presetID="16" presetClass="entr" presetSubtype="21" fill="hold" nodeType="withEffect">
                                  <p:stCondLst>
                                    <p:cond delay="0"/>
                                  </p:stCondLst>
                                  <p:childTnLst>
                                    <p:set>
                                      <p:cBhvr>
                                        <p:cTn id="56" dur="1" fill="hold">
                                          <p:stCondLst>
                                            <p:cond delay="0"/>
                                          </p:stCondLst>
                                        </p:cTn>
                                        <p:tgtEl>
                                          <p:spTgt spid="142"/>
                                        </p:tgtEl>
                                        <p:attrNameLst>
                                          <p:attrName>style.visibility</p:attrName>
                                        </p:attrNameLst>
                                      </p:cBhvr>
                                      <p:to>
                                        <p:strVal val="visible"/>
                                      </p:to>
                                    </p:set>
                                    <p:animEffect transition="in" filter="barn(inVertical)">
                                      <p:cBhvr>
                                        <p:cTn id="57" dur="500"/>
                                        <p:tgtEl>
                                          <p:spTgt spid="142"/>
                                        </p:tgtEl>
                                      </p:cBhvr>
                                    </p:animEffect>
                                  </p:childTnLst>
                                </p:cTn>
                              </p:par>
                              <p:par>
                                <p:cTn id="58" presetID="16" presetClass="entr" presetSubtype="21" fill="hold" nodeType="withEffect">
                                  <p:stCondLst>
                                    <p:cond delay="0"/>
                                  </p:stCondLst>
                                  <p:childTnLst>
                                    <p:set>
                                      <p:cBhvr>
                                        <p:cTn id="59" dur="1" fill="hold">
                                          <p:stCondLst>
                                            <p:cond delay="0"/>
                                          </p:stCondLst>
                                        </p:cTn>
                                        <p:tgtEl>
                                          <p:spTgt spid="146"/>
                                        </p:tgtEl>
                                        <p:attrNameLst>
                                          <p:attrName>style.visibility</p:attrName>
                                        </p:attrNameLst>
                                      </p:cBhvr>
                                      <p:to>
                                        <p:strVal val="visible"/>
                                      </p:to>
                                    </p:set>
                                    <p:animEffect transition="in" filter="barn(inVertical)">
                                      <p:cBhvr>
                                        <p:cTn id="60" dur="500"/>
                                        <p:tgtEl>
                                          <p:spTgt spid="146"/>
                                        </p:tgtEl>
                                      </p:cBhvr>
                                    </p:animEffect>
                                  </p:childTnLst>
                                </p:cTn>
                              </p:par>
                              <p:par>
                                <p:cTn id="61" presetID="16" presetClass="entr" presetSubtype="21"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barn(inVertical)">
                                      <p:cBhvr>
                                        <p:cTn id="63" dur="500"/>
                                        <p:tgtEl>
                                          <p:spTgt spid="148"/>
                                        </p:tgtEl>
                                      </p:cBhvr>
                                    </p:animEffect>
                                  </p:childTnLst>
                                </p:cTn>
                              </p:par>
                              <p:par>
                                <p:cTn id="64" presetID="16" presetClass="entr" presetSubtype="21" fill="hold" nodeType="withEffect">
                                  <p:stCondLst>
                                    <p:cond delay="0"/>
                                  </p:stCondLst>
                                  <p:childTnLst>
                                    <p:set>
                                      <p:cBhvr>
                                        <p:cTn id="65" dur="1" fill="hold">
                                          <p:stCondLst>
                                            <p:cond delay="0"/>
                                          </p:stCondLst>
                                        </p:cTn>
                                        <p:tgtEl>
                                          <p:spTgt spid="169"/>
                                        </p:tgtEl>
                                        <p:attrNameLst>
                                          <p:attrName>style.visibility</p:attrName>
                                        </p:attrNameLst>
                                      </p:cBhvr>
                                      <p:to>
                                        <p:strVal val="visible"/>
                                      </p:to>
                                    </p:set>
                                    <p:animEffect transition="in" filter="barn(inVertical)">
                                      <p:cBhvr>
                                        <p:cTn id="66" dur="500"/>
                                        <p:tgtEl>
                                          <p:spTgt spid="169"/>
                                        </p:tgtEl>
                                      </p:cBhvr>
                                    </p:animEffect>
                                  </p:childTnLst>
                                </p:cTn>
                              </p:par>
                              <p:par>
                                <p:cTn id="67" presetID="16" presetClass="entr" presetSubtype="21" fill="hold" nodeType="withEffect">
                                  <p:stCondLst>
                                    <p:cond delay="0"/>
                                  </p:stCondLst>
                                  <p:childTnLst>
                                    <p:set>
                                      <p:cBhvr>
                                        <p:cTn id="68" dur="1" fill="hold">
                                          <p:stCondLst>
                                            <p:cond delay="0"/>
                                          </p:stCondLst>
                                        </p:cTn>
                                        <p:tgtEl>
                                          <p:spTgt spid="167"/>
                                        </p:tgtEl>
                                        <p:attrNameLst>
                                          <p:attrName>style.visibility</p:attrName>
                                        </p:attrNameLst>
                                      </p:cBhvr>
                                      <p:to>
                                        <p:strVal val="visible"/>
                                      </p:to>
                                    </p:set>
                                    <p:animEffect transition="in" filter="barn(inVertical)">
                                      <p:cBhvr>
                                        <p:cTn id="69" dur="500"/>
                                        <p:tgtEl>
                                          <p:spTgt spid="167"/>
                                        </p:tgtEl>
                                      </p:cBhvr>
                                    </p:animEffect>
                                  </p:childTnLst>
                                </p:cTn>
                              </p:par>
                              <p:par>
                                <p:cTn id="70" presetID="16" presetClass="entr" presetSubtype="21" fill="hold" nodeType="withEffect">
                                  <p:stCondLst>
                                    <p:cond delay="0"/>
                                  </p:stCondLst>
                                  <p:childTnLst>
                                    <p:set>
                                      <p:cBhvr>
                                        <p:cTn id="71" dur="1" fill="hold">
                                          <p:stCondLst>
                                            <p:cond delay="0"/>
                                          </p:stCondLst>
                                        </p:cTn>
                                        <p:tgtEl>
                                          <p:spTgt spid="150"/>
                                        </p:tgtEl>
                                        <p:attrNameLst>
                                          <p:attrName>style.visibility</p:attrName>
                                        </p:attrNameLst>
                                      </p:cBhvr>
                                      <p:to>
                                        <p:strVal val="visible"/>
                                      </p:to>
                                    </p:set>
                                    <p:animEffect transition="in" filter="barn(inVertical)">
                                      <p:cBhvr>
                                        <p:cTn id="72" dur="500"/>
                                        <p:tgtEl>
                                          <p:spTgt spid="150"/>
                                        </p:tgtEl>
                                      </p:cBhvr>
                                    </p:animEffect>
                                  </p:childTnLst>
                                </p:cTn>
                              </p:par>
                              <p:par>
                                <p:cTn id="73" presetID="16" presetClass="entr" presetSubtype="21" fill="hold" nodeType="withEffect">
                                  <p:stCondLst>
                                    <p:cond delay="0"/>
                                  </p:stCondLst>
                                  <p:childTnLst>
                                    <p:set>
                                      <p:cBhvr>
                                        <p:cTn id="74" dur="1" fill="hold">
                                          <p:stCondLst>
                                            <p:cond delay="0"/>
                                          </p:stCondLst>
                                        </p:cTn>
                                        <p:tgtEl>
                                          <p:spTgt spid="152"/>
                                        </p:tgtEl>
                                        <p:attrNameLst>
                                          <p:attrName>style.visibility</p:attrName>
                                        </p:attrNameLst>
                                      </p:cBhvr>
                                      <p:to>
                                        <p:strVal val="visible"/>
                                      </p:to>
                                    </p:set>
                                    <p:animEffect transition="in" filter="barn(inVertical)">
                                      <p:cBhvr>
                                        <p:cTn id="75" dur="500"/>
                                        <p:tgtEl>
                                          <p:spTgt spid="152"/>
                                        </p:tgtEl>
                                      </p:cBhvr>
                                    </p:animEffect>
                                  </p:childTnLst>
                                </p:cTn>
                              </p:par>
                              <p:par>
                                <p:cTn id="76" presetID="16" presetClass="entr" presetSubtype="21" fill="hold" nodeType="withEffect">
                                  <p:stCondLst>
                                    <p:cond delay="0"/>
                                  </p:stCondLst>
                                  <p:childTnLst>
                                    <p:set>
                                      <p:cBhvr>
                                        <p:cTn id="77" dur="1" fill="hold">
                                          <p:stCondLst>
                                            <p:cond delay="0"/>
                                          </p:stCondLst>
                                        </p:cTn>
                                        <p:tgtEl>
                                          <p:spTgt spid="173"/>
                                        </p:tgtEl>
                                        <p:attrNameLst>
                                          <p:attrName>style.visibility</p:attrName>
                                        </p:attrNameLst>
                                      </p:cBhvr>
                                      <p:to>
                                        <p:strVal val="visible"/>
                                      </p:to>
                                    </p:set>
                                    <p:animEffect transition="in" filter="barn(inVertical)">
                                      <p:cBhvr>
                                        <p:cTn id="78" dur="500"/>
                                        <p:tgtEl>
                                          <p:spTgt spid="173"/>
                                        </p:tgtEl>
                                      </p:cBhvr>
                                    </p:animEffect>
                                  </p:childTnLst>
                                </p:cTn>
                              </p:par>
                              <p:par>
                                <p:cTn id="79" presetID="16" presetClass="entr" presetSubtype="21" fill="hold" nodeType="withEffect">
                                  <p:stCondLst>
                                    <p:cond delay="0"/>
                                  </p:stCondLst>
                                  <p:childTnLst>
                                    <p:set>
                                      <p:cBhvr>
                                        <p:cTn id="80" dur="1" fill="hold">
                                          <p:stCondLst>
                                            <p:cond delay="0"/>
                                          </p:stCondLst>
                                        </p:cTn>
                                        <p:tgtEl>
                                          <p:spTgt spid="160"/>
                                        </p:tgtEl>
                                        <p:attrNameLst>
                                          <p:attrName>style.visibility</p:attrName>
                                        </p:attrNameLst>
                                      </p:cBhvr>
                                      <p:to>
                                        <p:strVal val="visible"/>
                                      </p:to>
                                    </p:set>
                                    <p:animEffect transition="in" filter="barn(inVertical)">
                                      <p:cBhvr>
                                        <p:cTn id="81" dur="500"/>
                                        <p:tgtEl>
                                          <p:spTgt spid="160"/>
                                        </p:tgtEl>
                                      </p:cBhvr>
                                    </p:animEffect>
                                  </p:childTnLst>
                                </p:cTn>
                              </p:par>
                              <p:par>
                                <p:cTn id="82" presetID="16" presetClass="entr" presetSubtype="21" fill="hold" nodeType="withEffect">
                                  <p:stCondLst>
                                    <p:cond delay="0"/>
                                  </p:stCondLst>
                                  <p:childTnLst>
                                    <p:set>
                                      <p:cBhvr>
                                        <p:cTn id="83" dur="1" fill="hold">
                                          <p:stCondLst>
                                            <p:cond delay="0"/>
                                          </p:stCondLst>
                                        </p:cTn>
                                        <p:tgtEl>
                                          <p:spTgt spid="158"/>
                                        </p:tgtEl>
                                        <p:attrNameLst>
                                          <p:attrName>style.visibility</p:attrName>
                                        </p:attrNameLst>
                                      </p:cBhvr>
                                      <p:to>
                                        <p:strVal val="visible"/>
                                      </p:to>
                                    </p:set>
                                    <p:animEffect transition="in" filter="barn(inVertical)">
                                      <p:cBhvr>
                                        <p:cTn id="84" dur="500"/>
                                        <p:tgtEl>
                                          <p:spTgt spid="158"/>
                                        </p:tgtEl>
                                      </p:cBhvr>
                                    </p:animEffect>
                                  </p:childTnLst>
                                </p:cTn>
                              </p:par>
                              <p:par>
                                <p:cTn id="85" presetID="16" presetClass="entr" presetSubtype="21" fill="hold" nodeType="withEffect">
                                  <p:stCondLst>
                                    <p:cond delay="0"/>
                                  </p:stCondLst>
                                  <p:childTnLst>
                                    <p:set>
                                      <p:cBhvr>
                                        <p:cTn id="86" dur="1" fill="hold">
                                          <p:stCondLst>
                                            <p:cond delay="0"/>
                                          </p:stCondLst>
                                        </p:cTn>
                                        <p:tgtEl>
                                          <p:spTgt spid="171"/>
                                        </p:tgtEl>
                                        <p:attrNameLst>
                                          <p:attrName>style.visibility</p:attrName>
                                        </p:attrNameLst>
                                      </p:cBhvr>
                                      <p:to>
                                        <p:strVal val="visible"/>
                                      </p:to>
                                    </p:set>
                                    <p:animEffect transition="in" filter="barn(inVertical)">
                                      <p:cBhvr>
                                        <p:cTn id="87" dur="500"/>
                                        <p:tgtEl>
                                          <p:spTgt spid="171"/>
                                        </p:tgtEl>
                                      </p:cBhvr>
                                    </p:animEffect>
                                  </p:childTnLst>
                                </p:cTn>
                              </p:par>
                              <p:par>
                                <p:cTn id="88" presetID="16" presetClass="entr" presetSubtype="21" fill="hold" nodeType="withEffect">
                                  <p:stCondLst>
                                    <p:cond delay="0"/>
                                  </p:stCondLst>
                                  <p:childTnLst>
                                    <p:set>
                                      <p:cBhvr>
                                        <p:cTn id="89" dur="1" fill="hold">
                                          <p:stCondLst>
                                            <p:cond delay="0"/>
                                          </p:stCondLst>
                                        </p:cTn>
                                        <p:tgtEl>
                                          <p:spTgt spid="156"/>
                                        </p:tgtEl>
                                        <p:attrNameLst>
                                          <p:attrName>style.visibility</p:attrName>
                                        </p:attrNameLst>
                                      </p:cBhvr>
                                      <p:to>
                                        <p:strVal val="visible"/>
                                      </p:to>
                                    </p:set>
                                    <p:animEffect transition="in" filter="barn(inVertical)">
                                      <p:cBhvr>
                                        <p:cTn id="90" dur="500"/>
                                        <p:tgtEl>
                                          <p:spTgt spid="156"/>
                                        </p:tgtEl>
                                      </p:cBhvr>
                                    </p:animEffect>
                                  </p:childTnLst>
                                </p:cTn>
                              </p:par>
                              <p:par>
                                <p:cTn id="91" presetID="16" presetClass="entr" presetSubtype="21" fill="hold" nodeType="withEffect">
                                  <p:stCondLst>
                                    <p:cond delay="0"/>
                                  </p:stCondLst>
                                  <p:childTnLst>
                                    <p:set>
                                      <p:cBhvr>
                                        <p:cTn id="92" dur="1" fill="hold">
                                          <p:stCondLst>
                                            <p:cond delay="0"/>
                                          </p:stCondLst>
                                        </p:cTn>
                                        <p:tgtEl>
                                          <p:spTgt spid="112"/>
                                        </p:tgtEl>
                                        <p:attrNameLst>
                                          <p:attrName>style.visibility</p:attrName>
                                        </p:attrNameLst>
                                      </p:cBhvr>
                                      <p:to>
                                        <p:strVal val="visible"/>
                                      </p:to>
                                    </p:set>
                                    <p:animEffect transition="in" filter="barn(inVertical)">
                                      <p:cBhvr>
                                        <p:cTn id="93" dur="500"/>
                                        <p:tgtEl>
                                          <p:spTgt spid="112"/>
                                        </p:tgtEl>
                                      </p:cBhvr>
                                    </p:animEffect>
                                  </p:childTnLst>
                                </p:cTn>
                              </p:par>
                              <p:par>
                                <p:cTn id="94" presetID="16" presetClass="entr" presetSubtype="21" fill="hold" nodeType="withEffect">
                                  <p:stCondLst>
                                    <p:cond delay="0"/>
                                  </p:stCondLst>
                                  <p:childTnLst>
                                    <p:set>
                                      <p:cBhvr>
                                        <p:cTn id="95" dur="1" fill="hold">
                                          <p:stCondLst>
                                            <p:cond delay="0"/>
                                          </p:stCondLst>
                                        </p:cTn>
                                        <p:tgtEl>
                                          <p:spTgt spid="117"/>
                                        </p:tgtEl>
                                        <p:attrNameLst>
                                          <p:attrName>style.visibility</p:attrName>
                                        </p:attrNameLst>
                                      </p:cBhvr>
                                      <p:to>
                                        <p:strVal val="visible"/>
                                      </p:to>
                                    </p:set>
                                    <p:animEffect transition="in" filter="barn(inVertical)">
                                      <p:cBhvr>
                                        <p:cTn id="96" dur="500"/>
                                        <p:tgtEl>
                                          <p:spTgt spid="117"/>
                                        </p:tgtEl>
                                      </p:cBhvr>
                                    </p:animEffect>
                                  </p:childTnLst>
                                </p:cTn>
                              </p:par>
                              <p:par>
                                <p:cTn id="97" presetID="16" presetClass="entr" presetSubtype="21" fill="hold" nodeType="withEffect">
                                  <p:stCondLst>
                                    <p:cond delay="0"/>
                                  </p:stCondLst>
                                  <p:childTnLst>
                                    <p:set>
                                      <p:cBhvr>
                                        <p:cTn id="98" dur="1" fill="hold">
                                          <p:stCondLst>
                                            <p:cond delay="0"/>
                                          </p:stCondLst>
                                        </p:cTn>
                                        <p:tgtEl>
                                          <p:spTgt spid="154"/>
                                        </p:tgtEl>
                                        <p:attrNameLst>
                                          <p:attrName>style.visibility</p:attrName>
                                        </p:attrNameLst>
                                      </p:cBhvr>
                                      <p:to>
                                        <p:strVal val="visible"/>
                                      </p:to>
                                    </p:set>
                                    <p:animEffect transition="in" filter="barn(inVertical)">
                                      <p:cBhvr>
                                        <p:cTn id="99" dur="500"/>
                                        <p:tgtEl>
                                          <p:spTgt spid="154"/>
                                        </p:tgtEl>
                                      </p:cBhvr>
                                    </p:animEffect>
                                  </p:childTnLst>
                                </p:cTn>
                              </p:par>
                              <p:par>
                                <p:cTn id="100" presetID="16" presetClass="entr" presetSubtype="21" fill="hold" nodeType="withEffect">
                                  <p:stCondLst>
                                    <p:cond delay="0"/>
                                  </p:stCondLst>
                                  <p:childTnLst>
                                    <p:set>
                                      <p:cBhvr>
                                        <p:cTn id="101" dur="1" fill="hold">
                                          <p:stCondLst>
                                            <p:cond delay="0"/>
                                          </p:stCondLst>
                                        </p:cTn>
                                        <p:tgtEl>
                                          <p:spTgt spid="177"/>
                                        </p:tgtEl>
                                        <p:attrNameLst>
                                          <p:attrName>style.visibility</p:attrName>
                                        </p:attrNameLst>
                                      </p:cBhvr>
                                      <p:to>
                                        <p:strVal val="visible"/>
                                      </p:to>
                                    </p:set>
                                    <p:animEffect transition="in" filter="barn(inVertical)">
                                      <p:cBhvr>
                                        <p:cTn id="102" dur="500"/>
                                        <p:tgtEl>
                                          <p:spTgt spid="177"/>
                                        </p:tgtEl>
                                      </p:cBhvr>
                                    </p:animEffect>
                                  </p:childTnLst>
                                </p:cTn>
                              </p:par>
                              <p:par>
                                <p:cTn id="103" presetID="16" presetClass="entr" presetSubtype="21" fill="hold" nodeType="withEffect">
                                  <p:stCondLst>
                                    <p:cond delay="0"/>
                                  </p:stCondLst>
                                  <p:childTnLst>
                                    <p:set>
                                      <p:cBhvr>
                                        <p:cTn id="104" dur="1" fill="hold">
                                          <p:stCondLst>
                                            <p:cond delay="0"/>
                                          </p:stCondLst>
                                        </p:cTn>
                                        <p:tgtEl>
                                          <p:spTgt spid="180"/>
                                        </p:tgtEl>
                                        <p:attrNameLst>
                                          <p:attrName>style.visibility</p:attrName>
                                        </p:attrNameLst>
                                      </p:cBhvr>
                                      <p:to>
                                        <p:strVal val="visible"/>
                                      </p:to>
                                    </p:set>
                                    <p:animEffect transition="in" filter="barn(inVertical)">
                                      <p:cBhvr>
                                        <p:cTn id="105" dur="500"/>
                                        <p:tgtEl>
                                          <p:spTgt spid="180"/>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89"/>
                                        </p:tgtEl>
                                        <p:attrNameLst>
                                          <p:attrName>style.visibility</p:attrName>
                                        </p:attrNameLst>
                                      </p:cBhvr>
                                      <p:to>
                                        <p:strVal val="visible"/>
                                      </p:to>
                                    </p:set>
                                    <p:anim calcmode="lin" valueType="num">
                                      <p:cBhvr>
                                        <p:cTn id="108" dur="500" fill="hold"/>
                                        <p:tgtEl>
                                          <p:spTgt spid="89"/>
                                        </p:tgtEl>
                                        <p:attrNameLst>
                                          <p:attrName>ppt_w</p:attrName>
                                        </p:attrNameLst>
                                      </p:cBhvr>
                                      <p:tavLst>
                                        <p:tav tm="0">
                                          <p:val>
                                            <p:fltVal val="0"/>
                                          </p:val>
                                        </p:tav>
                                        <p:tav tm="100000">
                                          <p:val>
                                            <p:strVal val="#ppt_w"/>
                                          </p:val>
                                        </p:tav>
                                      </p:tavLst>
                                    </p:anim>
                                    <p:anim calcmode="lin" valueType="num">
                                      <p:cBhvr>
                                        <p:cTn id="109" dur="500" fill="hold"/>
                                        <p:tgtEl>
                                          <p:spTgt spid="89"/>
                                        </p:tgtEl>
                                        <p:attrNameLst>
                                          <p:attrName>ppt_h</p:attrName>
                                        </p:attrNameLst>
                                      </p:cBhvr>
                                      <p:tavLst>
                                        <p:tav tm="0">
                                          <p:val>
                                            <p:fltVal val="0"/>
                                          </p:val>
                                        </p:tav>
                                        <p:tav tm="100000">
                                          <p:val>
                                            <p:strVal val="#ppt_h"/>
                                          </p:val>
                                        </p:tav>
                                      </p:tavLst>
                                    </p:anim>
                                    <p:animEffect transition="in" filter="fade">
                                      <p:cBhvr>
                                        <p:cTn id="110" dur="500"/>
                                        <p:tgtEl>
                                          <p:spTgt spid="89"/>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83"/>
                                        </p:tgtEl>
                                        <p:attrNameLst>
                                          <p:attrName>style.visibility</p:attrName>
                                        </p:attrNameLst>
                                      </p:cBhvr>
                                      <p:to>
                                        <p:strVal val="visible"/>
                                      </p:to>
                                    </p:set>
                                    <p:anim calcmode="lin" valueType="num">
                                      <p:cBhvr>
                                        <p:cTn id="113" dur="500" fill="hold"/>
                                        <p:tgtEl>
                                          <p:spTgt spid="83"/>
                                        </p:tgtEl>
                                        <p:attrNameLst>
                                          <p:attrName>ppt_w</p:attrName>
                                        </p:attrNameLst>
                                      </p:cBhvr>
                                      <p:tavLst>
                                        <p:tav tm="0">
                                          <p:val>
                                            <p:fltVal val="0"/>
                                          </p:val>
                                        </p:tav>
                                        <p:tav tm="100000">
                                          <p:val>
                                            <p:strVal val="#ppt_w"/>
                                          </p:val>
                                        </p:tav>
                                      </p:tavLst>
                                    </p:anim>
                                    <p:anim calcmode="lin" valueType="num">
                                      <p:cBhvr>
                                        <p:cTn id="114" dur="500" fill="hold"/>
                                        <p:tgtEl>
                                          <p:spTgt spid="83"/>
                                        </p:tgtEl>
                                        <p:attrNameLst>
                                          <p:attrName>ppt_h</p:attrName>
                                        </p:attrNameLst>
                                      </p:cBhvr>
                                      <p:tavLst>
                                        <p:tav tm="0">
                                          <p:val>
                                            <p:fltVal val="0"/>
                                          </p:val>
                                        </p:tav>
                                        <p:tav tm="100000">
                                          <p:val>
                                            <p:strVal val="#ppt_h"/>
                                          </p:val>
                                        </p:tav>
                                      </p:tavLst>
                                    </p:anim>
                                    <p:animEffect transition="in" filter="fade">
                                      <p:cBhvr>
                                        <p:cTn id="115" dur="500"/>
                                        <p:tgtEl>
                                          <p:spTgt spid="83"/>
                                        </p:tgtEl>
                                      </p:cBhvr>
                                    </p:animEffect>
                                  </p:childTnLst>
                                </p:cTn>
                              </p:par>
                              <p:par>
                                <p:cTn id="116" presetID="53" presetClass="entr" presetSubtype="16" fill="hold" grpId="0" nodeType="withEffect">
                                  <p:stCondLst>
                                    <p:cond delay="0"/>
                                  </p:stCondLst>
                                  <p:childTnLst>
                                    <p:set>
                                      <p:cBhvr>
                                        <p:cTn id="117" dur="1" fill="hold">
                                          <p:stCondLst>
                                            <p:cond delay="0"/>
                                          </p:stCondLst>
                                        </p:cTn>
                                        <p:tgtEl>
                                          <p:spTgt spid="99"/>
                                        </p:tgtEl>
                                        <p:attrNameLst>
                                          <p:attrName>style.visibility</p:attrName>
                                        </p:attrNameLst>
                                      </p:cBhvr>
                                      <p:to>
                                        <p:strVal val="visible"/>
                                      </p:to>
                                    </p:set>
                                    <p:anim calcmode="lin" valueType="num">
                                      <p:cBhvr>
                                        <p:cTn id="118" dur="500" fill="hold"/>
                                        <p:tgtEl>
                                          <p:spTgt spid="99"/>
                                        </p:tgtEl>
                                        <p:attrNameLst>
                                          <p:attrName>ppt_w</p:attrName>
                                        </p:attrNameLst>
                                      </p:cBhvr>
                                      <p:tavLst>
                                        <p:tav tm="0">
                                          <p:val>
                                            <p:fltVal val="0"/>
                                          </p:val>
                                        </p:tav>
                                        <p:tav tm="100000">
                                          <p:val>
                                            <p:strVal val="#ppt_w"/>
                                          </p:val>
                                        </p:tav>
                                      </p:tavLst>
                                    </p:anim>
                                    <p:anim calcmode="lin" valueType="num">
                                      <p:cBhvr>
                                        <p:cTn id="119" dur="500" fill="hold"/>
                                        <p:tgtEl>
                                          <p:spTgt spid="99"/>
                                        </p:tgtEl>
                                        <p:attrNameLst>
                                          <p:attrName>ppt_h</p:attrName>
                                        </p:attrNameLst>
                                      </p:cBhvr>
                                      <p:tavLst>
                                        <p:tav tm="0">
                                          <p:val>
                                            <p:fltVal val="0"/>
                                          </p:val>
                                        </p:tav>
                                        <p:tav tm="100000">
                                          <p:val>
                                            <p:strVal val="#ppt_h"/>
                                          </p:val>
                                        </p:tav>
                                      </p:tavLst>
                                    </p:anim>
                                    <p:animEffect transition="in" filter="fade">
                                      <p:cBhvr>
                                        <p:cTn id="120" dur="500"/>
                                        <p:tgtEl>
                                          <p:spTgt spid="99"/>
                                        </p:tgtEl>
                                      </p:cBhvr>
                                    </p:animEffect>
                                  </p:childTnLst>
                                </p:cTn>
                              </p:par>
                              <p:par>
                                <p:cTn id="121" presetID="53" presetClass="entr" presetSubtype="16" fill="hold" grpId="0" nodeType="withEffect">
                                  <p:stCondLst>
                                    <p:cond delay="0"/>
                                  </p:stCondLst>
                                  <p:childTnLst>
                                    <p:set>
                                      <p:cBhvr>
                                        <p:cTn id="122" dur="1" fill="hold">
                                          <p:stCondLst>
                                            <p:cond delay="0"/>
                                          </p:stCondLst>
                                        </p:cTn>
                                        <p:tgtEl>
                                          <p:spTgt spid="84"/>
                                        </p:tgtEl>
                                        <p:attrNameLst>
                                          <p:attrName>style.visibility</p:attrName>
                                        </p:attrNameLst>
                                      </p:cBhvr>
                                      <p:to>
                                        <p:strVal val="visible"/>
                                      </p:to>
                                    </p:set>
                                    <p:anim calcmode="lin" valueType="num">
                                      <p:cBhvr>
                                        <p:cTn id="123" dur="500" fill="hold"/>
                                        <p:tgtEl>
                                          <p:spTgt spid="84"/>
                                        </p:tgtEl>
                                        <p:attrNameLst>
                                          <p:attrName>ppt_w</p:attrName>
                                        </p:attrNameLst>
                                      </p:cBhvr>
                                      <p:tavLst>
                                        <p:tav tm="0">
                                          <p:val>
                                            <p:fltVal val="0"/>
                                          </p:val>
                                        </p:tav>
                                        <p:tav tm="100000">
                                          <p:val>
                                            <p:strVal val="#ppt_w"/>
                                          </p:val>
                                        </p:tav>
                                      </p:tavLst>
                                    </p:anim>
                                    <p:anim calcmode="lin" valueType="num">
                                      <p:cBhvr>
                                        <p:cTn id="124" dur="500" fill="hold"/>
                                        <p:tgtEl>
                                          <p:spTgt spid="84"/>
                                        </p:tgtEl>
                                        <p:attrNameLst>
                                          <p:attrName>ppt_h</p:attrName>
                                        </p:attrNameLst>
                                      </p:cBhvr>
                                      <p:tavLst>
                                        <p:tav tm="0">
                                          <p:val>
                                            <p:fltVal val="0"/>
                                          </p:val>
                                        </p:tav>
                                        <p:tav tm="100000">
                                          <p:val>
                                            <p:strVal val="#ppt_h"/>
                                          </p:val>
                                        </p:tav>
                                      </p:tavLst>
                                    </p:anim>
                                    <p:animEffect transition="in" filter="fade">
                                      <p:cBhvr>
                                        <p:cTn id="125" dur="500"/>
                                        <p:tgtEl>
                                          <p:spTgt spid="84"/>
                                        </p:tgtEl>
                                      </p:cBhvr>
                                    </p:animEffect>
                                  </p:childTnLst>
                                </p:cTn>
                              </p:par>
                              <p:par>
                                <p:cTn id="126" presetID="53" presetClass="entr" presetSubtype="16" fill="hold" grpId="0" nodeType="withEffect">
                                  <p:stCondLst>
                                    <p:cond delay="0"/>
                                  </p:stCondLst>
                                  <p:childTnLst>
                                    <p:set>
                                      <p:cBhvr>
                                        <p:cTn id="127" dur="1" fill="hold">
                                          <p:stCondLst>
                                            <p:cond delay="0"/>
                                          </p:stCondLst>
                                        </p:cTn>
                                        <p:tgtEl>
                                          <p:spTgt spid="81"/>
                                        </p:tgtEl>
                                        <p:attrNameLst>
                                          <p:attrName>style.visibility</p:attrName>
                                        </p:attrNameLst>
                                      </p:cBhvr>
                                      <p:to>
                                        <p:strVal val="visible"/>
                                      </p:to>
                                    </p:set>
                                    <p:anim calcmode="lin" valueType="num">
                                      <p:cBhvr>
                                        <p:cTn id="128" dur="500" fill="hold"/>
                                        <p:tgtEl>
                                          <p:spTgt spid="81"/>
                                        </p:tgtEl>
                                        <p:attrNameLst>
                                          <p:attrName>ppt_w</p:attrName>
                                        </p:attrNameLst>
                                      </p:cBhvr>
                                      <p:tavLst>
                                        <p:tav tm="0">
                                          <p:val>
                                            <p:fltVal val="0"/>
                                          </p:val>
                                        </p:tav>
                                        <p:tav tm="100000">
                                          <p:val>
                                            <p:strVal val="#ppt_w"/>
                                          </p:val>
                                        </p:tav>
                                      </p:tavLst>
                                    </p:anim>
                                    <p:anim calcmode="lin" valueType="num">
                                      <p:cBhvr>
                                        <p:cTn id="129" dur="500" fill="hold"/>
                                        <p:tgtEl>
                                          <p:spTgt spid="81"/>
                                        </p:tgtEl>
                                        <p:attrNameLst>
                                          <p:attrName>ppt_h</p:attrName>
                                        </p:attrNameLst>
                                      </p:cBhvr>
                                      <p:tavLst>
                                        <p:tav tm="0">
                                          <p:val>
                                            <p:fltVal val="0"/>
                                          </p:val>
                                        </p:tav>
                                        <p:tav tm="100000">
                                          <p:val>
                                            <p:strVal val="#ppt_h"/>
                                          </p:val>
                                        </p:tav>
                                      </p:tavLst>
                                    </p:anim>
                                    <p:animEffect transition="in" filter="fade">
                                      <p:cBhvr>
                                        <p:cTn id="130" dur="500"/>
                                        <p:tgtEl>
                                          <p:spTgt spid="81"/>
                                        </p:tgtEl>
                                      </p:cBhvr>
                                    </p:animEffect>
                                  </p:childTnLst>
                                </p:cTn>
                              </p:par>
                              <p:par>
                                <p:cTn id="131" presetID="53" presetClass="entr" presetSubtype="16" fill="hold" grpId="0" nodeType="withEffect">
                                  <p:stCondLst>
                                    <p:cond delay="0"/>
                                  </p:stCondLst>
                                  <p:childTnLst>
                                    <p:set>
                                      <p:cBhvr>
                                        <p:cTn id="132" dur="1" fill="hold">
                                          <p:stCondLst>
                                            <p:cond delay="0"/>
                                          </p:stCondLst>
                                        </p:cTn>
                                        <p:tgtEl>
                                          <p:spTgt spid="175"/>
                                        </p:tgtEl>
                                        <p:attrNameLst>
                                          <p:attrName>style.visibility</p:attrName>
                                        </p:attrNameLst>
                                      </p:cBhvr>
                                      <p:to>
                                        <p:strVal val="visible"/>
                                      </p:to>
                                    </p:set>
                                    <p:anim calcmode="lin" valueType="num">
                                      <p:cBhvr>
                                        <p:cTn id="133" dur="500" fill="hold"/>
                                        <p:tgtEl>
                                          <p:spTgt spid="175"/>
                                        </p:tgtEl>
                                        <p:attrNameLst>
                                          <p:attrName>ppt_w</p:attrName>
                                        </p:attrNameLst>
                                      </p:cBhvr>
                                      <p:tavLst>
                                        <p:tav tm="0">
                                          <p:val>
                                            <p:fltVal val="0"/>
                                          </p:val>
                                        </p:tav>
                                        <p:tav tm="100000">
                                          <p:val>
                                            <p:strVal val="#ppt_w"/>
                                          </p:val>
                                        </p:tav>
                                      </p:tavLst>
                                    </p:anim>
                                    <p:anim calcmode="lin" valueType="num">
                                      <p:cBhvr>
                                        <p:cTn id="134" dur="500" fill="hold"/>
                                        <p:tgtEl>
                                          <p:spTgt spid="175"/>
                                        </p:tgtEl>
                                        <p:attrNameLst>
                                          <p:attrName>ppt_h</p:attrName>
                                        </p:attrNameLst>
                                      </p:cBhvr>
                                      <p:tavLst>
                                        <p:tav tm="0">
                                          <p:val>
                                            <p:fltVal val="0"/>
                                          </p:val>
                                        </p:tav>
                                        <p:tav tm="100000">
                                          <p:val>
                                            <p:strVal val="#ppt_h"/>
                                          </p:val>
                                        </p:tav>
                                      </p:tavLst>
                                    </p:anim>
                                    <p:animEffect transition="in" filter="fade">
                                      <p:cBhvr>
                                        <p:cTn id="135" dur="500"/>
                                        <p:tgtEl>
                                          <p:spTgt spid="175"/>
                                        </p:tgtEl>
                                      </p:cBhvr>
                                    </p:animEffect>
                                  </p:childTnLst>
                                </p:cTn>
                              </p:par>
                              <p:par>
                                <p:cTn id="136" presetID="53" presetClass="entr" presetSubtype="16" fill="hold" grpId="0" nodeType="withEffect">
                                  <p:stCondLst>
                                    <p:cond delay="0"/>
                                  </p:stCondLst>
                                  <p:childTnLst>
                                    <p:set>
                                      <p:cBhvr>
                                        <p:cTn id="137" dur="1" fill="hold">
                                          <p:stCondLst>
                                            <p:cond delay="0"/>
                                          </p:stCondLst>
                                        </p:cTn>
                                        <p:tgtEl>
                                          <p:spTgt spid="100"/>
                                        </p:tgtEl>
                                        <p:attrNameLst>
                                          <p:attrName>style.visibility</p:attrName>
                                        </p:attrNameLst>
                                      </p:cBhvr>
                                      <p:to>
                                        <p:strVal val="visible"/>
                                      </p:to>
                                    </p:set>
                                    <p:anim calcmode="lin" valueType="num">
                                      <p:cBhvr>
                                        <p:cTn id="138" dur="500" fill="hold"/>
                                        <p:tgtEl>
                                          <p:spTgt spid="100"/>
                                        </p:tgtEl>
                                        <p:attrNameLst>
                                          <p:attrName>ppt_w</p:attrName>
                                        </p:attrNameLst>
                                      </p:cBhvr>
                                      <p:tavLst>
                                        <p:tav tm="0">
                                          <p:val>
                                            <p:fltVal val="0"/>
                                          </p:val>
                                        </p:tav>
                                        <p:tav tm="100000">
                                          <p:val>
                                            <p:strVal val="#ppt_w"/>
                                          </p:val>
                                        </p:tav>
                                      </p:tavLst>
                                    </p:anim>
                                    <p:anim calcmode="lin" valueType="num">
                                      <p:cBhvr>
                                        <p:cTn id="139" dur="500" fill="hold"/>
                                        <p:tgtEl>
                                          <p:spTgt spid="100"/>
                                        </p:tgtEl>
                                        <p:attrNameLst>
                                          <p:attrName>ppt_h</p:attrName>
                                        </p:attrNameLst>
                                      </p:cBhvr>
                                      <p:tavLst>
                                        <p:tav tm="0">
                                          <p:val>
                                            <p:fltVal val="0"/>
                                          </p:val>
                                        </p:tav>
                                        <p:tav tm="100000">
                                          <p:val>
                                            <p:strVal val="#ppt_h"/>
                                          </p:val>
                                        </p:tav>
                                      </p:tavLst>
                                    </p:anim>
                                    <p:animEffect transition="in" filter="fade">
                                      <p:cBhvr>
                                        <p:cTn id="140" dur="500"/>
                                        <p:tgtEl>
                                          <p:spTgt spid="100"/>
                                        </p:tgtEl>
                                      </p:cBhvr>
                                    </p:animEffect>
                                  </p:childTnLst>
                                </p:cTn>
                              </p:par>
                              <p:par>
                                <p:cTn id="141" presetID="53" presetClass="entr" presetSubtype="16" fill="hold" grpId="0" nodeType="withEffect">
                                  <p:stCondLst>
                                    <p:cond delay="0"/>
                                  </p:stCondLst>
                                  <p:childTnLst>
                                    <p:set>
                                      <p:cBhvr>
                                        <p:cTn id="142" dur="1" fill="hold">
                                          <p:stCondLst>
                                            <p:cond delay="0"/>
                                          </p:stCondLst>
                                        </p:cTn>
                                        <p:tgtEl>
                                          <p:spTgt spid="86"/>
                                        </p:tgtEl>
                                        <p:attrNameLst>
                                          <p:attrName>style.visibility</p:attrName>
                                        </p:attrNameLst>
                                      </p:cBhvr>
                                      <p:to>
                                        <p:strVal val="visible"/>
                                      </p:to>
                                    </p:set>
                                    <p:anim calcmode="lin" valueType="num">
                                      <p:cBhvr>
                                        <p:cTn id="143" dur="500" fill="hold"/>
                                        <p:tgtEl>
                                          <p:spTgt spid="86"/>
                                        </p:tgtEl>
                                        <p:attrNameLst>
                                          <p:attrName>ppt_w</p:attrName>
                                        </p:attrNameLst>
                                      </p:cBhvr>
                                      <p:tavLst>
                                        <p:tav tm="0">
                                          <p:val>
                                            <p:fltVal val="0"/>
                                          </p:val>
                                        </p:tav>
                                        <p:tav tm="100000">
                                          <p:val>
                                            <p:strVal val="#ppt_w"/>
                                          </p:val>
                                        </p:tav>
                                      </p:tavLst>
                                    </p:anim>
                                    <p:anim calcmode="lin" valueType="num">
                                      <p:cBhvr>
                                        <p:cTn id="144" dur="500" fill="hold"/>
                                        <p:tgtEl>
                                          <p:spTgt spid="86"/>
                                        </p:tgtEl>
                                        <p:attrNameLst>
                                          <p:attrName>ppt_h</p:attrName>
                                        </p:attrNameLst>
                                      </p:cBhvr>
                                      <p:tavLst>
                                        <p:tav tm="0">
                                          <p:val>
                                            <p:fltVal val="0"/>
                                          </p:val>
                                        </p:tav>
                                        <p:tav tm="100000">
                                          <p:val>
                                            <p:strVal val="#ppt_h"/>
                                          </p:val>
                                        </p:tav>
                                      </p:tavLst>
                                    </p:anim>
                                    <p:animEffect transition="in" filter="fade">
                                      <p:cBhvr>
                                        <p:cTn id="145" dur="500"/>
                                        <p:tgtEl>
                                          <p:spTgt spid="86"/>
                                        </p:tgtEl>
                                      </p:cBhvr>
                                    </p:animEffect>
                                  </p:childTnLst>
                                </p:cTn>
                              </p:par>
                              <p:par>
                                <p:cTn id="146" presetID="53" presetClass="entr" presetSubtype="16" fill="hold" grpId="0" nodeType="withEffect">
                                  <p:stCondLst>
                                    <p:cond delay="0"/>
                                  </p:stCondLst>
                                  <p:childTnLst>
                                    <p:set>
                                      <p:cBhvr>
                                        <p:cTn id="147" dur="1" fill="hold">
                                          <p:stCondLst>
                                            <p:cond delay="0"/>
                                          </p:stCondLst>
                                        </p:cTn>
                                        <p:tgtEl>
                                          <p:spTgt spid="102"/>
                                        </p:tgtEl>
                                        <p:attrNameLst>
                                          <p:attrName>style.visibility</p:attrName>
                                        </p:attrNameLst>
                                      </p:cBhvr>
                                      <p:to>
                                        <p:strVal val="visible"/>
                                      </p:to>
                                    </p:set>
                                    <p:anim calcmode="lin" valueType="num">
                                      <p:cBhvr>
                                        <p:cTn id="148" dur="500" fill="hold"/>
                                        <p:tgtEl>
                                          <p:spTgt spid="102"/>
                                        </p:tgtEl>
                                        <p:attrNameLst>
                                          <p:attrName>ppt_w</p:attrName>
                                        </p:attrNameLst>
                                      </p:cBhvr>
                                      <p:tavLst>
                                        <p:tav tm="0">
                                          <p:val>
                                            <p:fltVal val="0"/>
                                          </p:val>
                                        </p:tav>
                                        <p:tav tm="100000">
                                          <p:val>
                                            <p:strVal val="#ppt_w"/>
                                          </p:val>
                                        </p:tav>
                                      </p:tavLst>
                                    </p:anim>
                                    <p:anim calcmode="lin" valueType="num">
                                      <p:cBhvr>
                                        <p:cTn id="149" dur="500" fill="hold"/>
                                        <p:tgtEl>
                                          <p:spTgt spid="102"/>
                                        </p:tgtEl>
                                        <p:attrNameLst>
                                          <p:attrName>ppt_h</p:attrName>
                                        </p:attrNameLst>
                                      </p:cBhvr>
                                      <p:tavLst>
                                        <p:tav tm="0">
                                          <p:val>
                                            <p:fltVal val="0"/>
                                          </p:val>
                                        </p:tav>
                                        <p:tav tm="100000">
                                          <p:val>
                                            <p:strVal val="#ppt_h"/>
                                          </p:val>
                                        </p:tav>
                                      </p:tavLst>
                                    </p:anim>
                                    <p:animEffect transition="in" filter="fade">
                                      <p:cBhvr>
                                        <p:cTn id="150" dur="500"/>
                                        <p:tgtEl>
                                          <p:spTgt spid="102"/>
                                        </p:tgtEl>
                                      </p:cBhvr>
                                    </p:animEffect>
                                  </p:childTnLst>
                                </p:cTn>
                              </p:par>
                              <p:par>
                                <p:cTn id="151" presetID="53" presetClass="entr" presetSubtype="16" fill="hold" grpId="0" nodeType="withEffect">
                                  <p:stCondLst>
                                    <p:cond delay="0"/>
                                  </p:stCondLst>
                                  <p:childTnLst>
                                    <p:set>
                                      <p:cBhvr>
                                        <p:cTn id="152" dur="1" fill="hold">
                                          <p:stCondLst>
                                            <p:cond delay="0"/>
                                          </p:stCondLst>
                                        </p:cTn>
                                        <p:tgtEl>
                                          <p:spTgt spid="101"/>
                                        </p:tgtEl>
                                        <p:attrNameLst>
                                          <p:attrName>style.visibility</p:attrName>
                                        </p:attrNameLst>
                                      </p:cBhvr>
                                      <p:to>
                                        <p:strVal val="visible"/>
                                      </p:to>
                                    </p:set>
                                    <p:anim calcmode="lin" valueType="num">
                                      <p:cBhvr>
                                        <p:cTn id="153" dur="500" fill="hold"/>
                                        <p:tgtEl>
                                          <p:spTgt spid="101"/>
                                        </p:tgtEl>
                                        <p:attrNameLst>
                                          <p:attrName>ppt_w</p:attrName>
                                        </p:attrNameLst>
                                      </p:cBhvr>
                                      <p:tavLst>
                                        <p:tav tm="0">
                                          <p:val>
                                            <p:fltVal val="0"/>
                                          </p:val>
                                        </p:tav>
                                        <p:tav tm="100000">
                                          <p:val>
                                            <p:strVal val="#ppt_w"/>
                                          </p:val>
                                        </p:tav>
                                      </p:tavLst>
                                    </p:anim>
                                    <p:anim calcmode="lin" valueType="num">
                                      <p:cBhvr>
                                        <p:cTn id="154" dur="500" fill="hold"/>
                                        <p:tgtEl>
                                          <p:spTgt spid="101"/>
                                        </p:tgtEl>
                                        <p:attrNameLst>
                                          <p:attrName>ppt_h</p:attrName>
                                        </p:attrNameLst>
                                      </p:cBhvr>
                                      <p:tavLst>
                                        <p:tav tm="0">
                                          <p:val>
                                            <p:fltVal val="0"/>
                                          </p:val>
                                        </p:tav>
                                        <p:tav tm="100000">
                                          <p:val>
                                            <p:strVal val="#ppt_h"/>
                                          </p:val>
                                        </p:tav>
                                      </p:tavLst>
                                    </p:anim>
                                    <p:animEffect transition="in" filter="fade">
                                      <p:cBhvr>
                                        <p:cTn id="155" dur="500"/>
                                        <p:tgtEl>
                                          <p:spTgt spid="101"/>
                                        </p:tgtEl>
                                      </p:cBhvr>
                                    </p:animEffect>
                                  </p:childTnLst>
                                </p:cTn>
                              </p:par>
                              <p:par>
                                <p:cTn id="156" presetID="53" presetClass="entr" presetSubtype="16" fill="hold" grpId="0" nodeType="withEffect">
                                  <p:stCondLst>
                                    <p:cond delay="0"/>
                                  </p:stCondLst>
                                  <p:childTnLst>
                                    <p:set>
                                      <p:cBhvr>
                                        <p:cTn id="157" dur="1" fill="hold">
                                          <p:stCondLst>
                                            <p:cond delay="0"/>
                                          </p:stCondLst>
                                        </p:cTn>
                                        <p:tgtEl>
                                          <p:spTgt spid="88"/>
                                        </p:tgtEl>
                                        <p:attrNameLst>
                                          <p:attrName>style.visibility</p:attrName>
                                        </p:attrNameLst>
                                      </p:cBhvr>
                                      <p:to>
                                        <p:strVal val="visible"/>
                                      </p:to>
                                    </p:set>
                                    <p:anim calcmode="lin" valueType="num">
                                      <p:cBhvr>
                                        <p:cTn id="158" dur="500" fill="hold"/>
                                        <p:tgtEl>
                                          <p:spTgt spid="88"/>
                                        </p:tgtEl>
                                        <p:attrNameLst>
                                          <p:attrName>ppt_w</p:attrName>
                                        </p:attrNameLst>
                                      </p:cBhvr>
                                      <p:tavLst>
                                        <p:tav tm="0">
                                          <p:val>
                                            <p:fltVal val="0"/>
                                          </p:val>
                                        </p:tav>
                                        <p:tav tm="100000">
                                          <p:val>
                                            <p:strVal val="#ppt_w"/>
                                          </p:val>
                                        </p:tav>
                                      </p:tavLst>
                                    </p:anim>
                                    <p:anim calcmode="lin" valueType="num">
                                      <p:cBhvr>
                                        <p:cTn id="159" dur="500" fill="hold"/>
                                        <p:tgtEl>
                                          <p:spTgt spid="88"/>
                                        </p:tgtEl>
                                        <p:attrNameLst>
                                          <p:attrName>ppt_h</p:attrName>
                                        </p:attrNameLst>
                                      </p:cBhvr>
                                      <p:tavLst>
                                        <p:tav tm="0">
                                          <p:val>
                                            <p:fltVal val="0"/>
                                          </p:val>
                                        </p:tav>
                                        <p:tav tm="100000">
                                          <p:val>
                                            <p:strVal val="#ppt_h"/>
                                          </p:val>
                                        </p:tav>
                                      </p:tavLst>
                                    </p:anim>
                                    <p:animEffect transition="in" filter="fade">
                                      <p:cBhvr>
                                        <p:cTn id="160" dur="500"/>
                                        <p:tgtEl>
                                          <p:spTgt spid="88"/>
                                        </p:tgtEl>
                                      </p:cBhvr>
                                    </p:animEffect>
                                  </p:childTnLst>
                                </p:cTn>
                              </p:par>
                              <p:par>
                                <p:cTn id="161" presetID="53" presetClass="entr" presetSubtype="16" fill="hold" grpId="0" nodeType="withEffect">
                                  <p:stCondLst>
                                    <p:cond delay="0"/>
                                  </p:stCondLst>
                                  <p:childTnLst>
                                    <p:set>
                                      <p:cBhvr>
                                        <p:cTn id="162" dur="1" fill="hold">
                                          <p:stCondLst>
                                            <p:cond delay="0"/>
                                          </p:stCondLst>
                                        </p:cTn>
                                        <p:tgtEl>
                                          <p:spTgt spid="87"/>
                                        </p:tgtEl>
                                        <p:attrNameLst>
                                          <p:attrName>style.visibility</p:attrName>
                                        </p:attrNameLst>
                                      </p:cBhvr>
                                      <p:to>
                                        <p:strVal val="visible"/>
                                      </p:to>
                                    </p:set>
                                    <p:anim calcmode="lin" valueType="num">
                                      <p:cBhvr>
                                        <p:cTn id="163" dur="500" fill="hold"/>
                                        <p:tgtEl>
                                          <p:spTgt spid="87"/>
                                        </p:tgtEl>
                                        <p:attrNameLst>
                                          <p:attrName>ppt_w</p:attrName>
                                        </p:attrNameLst>
                                      </p:cBhvr>
                                      <p:tavLst>
                                        <p:tav tm="0">
                                          <p:val>
                                            <p:fltVal val="0"/>
                                          </p:val>
                                        </p:tav>
                                        <p:tav tm="100000">
                                          <p:val>
                                            <p:strVal val="#ppt_w"/>
                                          </p:val>
                                        </p:tav>
                                      </p:tavLst>
                                    </p:anim>
                                    <p:anim calcmode="lin" valueType="num">
                                      <p:cBhvr>
                                        <p:cTn id="164" dur="500" fill="hold"/>
                                        <p:tgtEl>
                                          <p:spTgt spid="87"/>
                                        </p:tgtEl>
                                        <p:attrNameLst>
                                          <p:attrName>ppt_h</p:attrName>
                                        </p:attrNameLst>
                                      </p:cBhvr>
                                      <p:tavLst>
                                        <p:tav tm="0">
                                          <p:val>
                                            <p:fltVal val="0"/>
                                          </p:val>
                                        </p:tav>
                                        <p:tav tm="100000">
                                          <p:val>
                                            <p:strVal val="#ppt_h"/>
                                          </p:val>
                                        </p:tav>
                                      </p:tavLst>
                                    </p:anim>
                                    <p:animEffect transition="in" filter="fade">
                                      <p:cBhvr>
                                        <p:cTn id="165" dur="500"/>
                                        <p:tgtEl>
                                          <p:spTgt spid="87"/>
                                        </p:tgtEl>
                                      </p:cBhvr>
                                    </p:animEffect>
                                  </p:childTnLst>
                                </p:cTn>
                              </p:par>
                              <p:par>
                                <p:cTn id="166" presetID="53" presetClass="entr" presetSubtype="16" fill="hold" grpId="0" nodeType="withEffect">
                                  <p:stCondLst>
                                    <p:cond delay="0"/>
                                  </p:stCondLst>
                                  <p:childTnLst>
                                    <p:set>
                                      <p:cBhvr>
                                        <p:cTn id="167" dur="1" fill="hold">
                                          <p:stCondLst>
                                            <p:cond delay="0"/>
                                          </p:stCondLst>
                                        </p:cTn>
                                        <p:tgtEl>
                                          <p:spTgt spid="85"/>
                                        </p:tgtEl>
                                        <p:attrNameLst>
                                          <p:attrName>style.visibility</p:attrName>
                                        </p:attrNameLst>
                                      </p:cBhvr>
                                      <p:to>
                                        <p:strVal val="visible"/>
                                      </p:to>
                                    </p:set>
                                    <p:anim calcmode="lin" valueType="num">
                                      <p:cBhvr>
                                        <p:cTn id="168" dur="500" fill="hold"/>
                                        <p:tgtEl>
                                          <p:spTgt spid="85"/>
                                        </p:tgtEl>
                                        <p:attrNameLst>
                                          <p:attrName>ppt_w</p:attrName>
                                        </p:attrNameLst>
                                      </p:cBhvr>
                                      <p:tavLst>
                                        <p:tav tm="0">
                                          <p:val>
                                            <p:fltVal val="0"/>
                                          </p:val>
                                        </p:tav>
                                        <p:tav tm="100000">
                                          <p:val>
                                            <p:strVal val="#ppt_w"/>
                                          </p:val>
                                        </p:tav>
                                      </p:tavLst>
                                    </p:anim>
                                    <p:anim calcmode="lin" valueType="num">
                                      <p:cBhvr>
                                        <p:cTn id="169" dur="500" fill="hold"/>
                                        <p:tgtEl>
                                          <p:spTgt spid="85"/>
                                        </p:tgtEl>
                                        <p:attrNameLst>
                                          <p:attrName>ppt_h</p:attrName>
                                        </p:attrNameLst>
                                      </p:cBhvr>
                                      <p:tavLst>
                                        <p:tav tm="0">
                                          <p:val>
                                            <p:fltVal val="0"/>
                                          </p:val>
                                        </p:tav>
                                        <p:tav tm="100000">
                                          <p:val>
                                            <p:strVal val="#ppt_h"/>
                                          </p:val>
                                        </p:tav>
                                      </p:tavLst>
                                    </p:anim>
                                    <p:animEffect transition="in" filter="fade">
                                      <p:cBhvr>
                                        <p:cTn id="170" dur="500"/>
                                        <p:tgtEl>
                                          <p:spTgt spid="85"/>
                                        </p:tgtEl>
                                      </p:cBhvr>
                                    </p:animEffect>
                                  </p:childTnLst>
                                </p:cTn>
                              </p:par>
                              <p:par>
                                <p:cTn id="171" presetID="53" presetClass="entr" presetSubtype="16" fill="hold" grpId="0" nodeType="withEffect">
                                  <p:stCondLst>
                                    <p:cond delay="0"/>
                                  </p:stCondLst>
                                  <p:childTnLst>
                                    <p:set>
                                      <p:cBhvr>
                                        <p:cTn id="172" dur="1" fill="hold">
                                          <p:stCondLst>
                                            <p:cond delay="0"/>
                                          </p:stCondLst>
                                        </p:cTn>
                                        <p:tgtEl>
                                          <p:spTgt spid="94"/>
                                        </p:tgtEl>
                                        <p:attrNameLst>
                                          <p:attrName>style.visibility</p:attrName>
                                        </p:attrNameLst>
                                      </p:cBhvr>
                                      <p:to>
                                        <p:strVal val="visible"/>
                                      </p:to>
                                    </p:set>
                                    <p:anim calcmode="lin" valueType="num">
                                      <p:cBhvr>
                                        <p:cTn id="173" dur="500" fill="hold"/>
                                        <p:tgtEl>
                                          <p:spTgt spid="94"/>
                                        </p:tgtEl>
                                        <p:attrNameLst>
                                          <p:attrName>ppt_w</p:attrName>
                                        </p:attrNameLst>
                                      </p:cBhvr>
                                      <p:tavLst>
                                        <p:tav tm="0">
                                          <p:val>
                                            <p:fltVal val="0"/>
                                          </p:val>
                                        </p:tav>
                                        <p:tav tm="100000">
                                          <p:val>
                                            <p:strVal val="#ppt_w"/>
                                          </p:val>
                                        </p:tav>
                                      </p:tavLst>
                                    </p:anim>
                                    <p:anim calcmode="lin" valueType="num">
                                      <p:cBhvr>
                                        <p:cTn id="174" dur="500" fill="hold"/>
                                        <p:tgtEl>
                                          <p:spTgt spid="94"/>
                                        </p:tgtEl>
                                        <p:attrNameLst>
                                          <p:attrName>ppt_h</p:attrName>
                                        </p:attrNameLst>
                                      </p:cBhvr>
                                      <p:tavLst>
                                        <p:tav tm="0">
                                          <p:val>
                                            <p:fltVal val="0"/>
                                          </p:val>
                                        </p:tav>
                                        <p:tav tm="100000">
                                          <p:val>
                                            <p:strVal val="#ppt_h"/>
                                          </p:val>
                                        </p:tav>
                                      </p:tavLst>
                                    </p:anim>
                                    <p:animEffect transition="in" filter="fade">
                                      <p:cBhvr>
                                        <p:cTn id="175" dur="500"/>
                                        <p:tgtEl>
                                          <p:spTgt spid="94"/>
                                        </p:tgtEl>
                                      </p:cBhvr>
                                    </p:animEffect>
                                  </p:childTnLst>
                                </p:cTn>
                              </p:par>
                              <p:par>
                                <p:cTn id="176" presetID="53" presetClass="entr" presetSubtype="16" fill="hold" grpId="0" nodeType="withEffect">
                                  <p:stCondLst>
                                    <p:cond delay="0"/>
                                  </p:stCondLst>
                                  <p:childTnLst>
                                    <p:set>
                                      <p:cBhvr>
                                        <p:cTn id="177" dur="1" fill="hold">
                                          <p:stCondLst>
                                            <p:cond delay="0"/>
                                          </p:stCondLst>
                                        </p:cTn>
                                        <p:tgtEl>
                                          <p:spTgt spid="95"/>
                                        </p:tgtEl>
                                        <p:attrNameLst>
                                          <p:attrName>style.visibility</p:attrName>
                                        </p:attrNameLst>
                                      </p:cBhvr>
                                      <p:to>
                                        <p:strVal val="visible"/>
                                      </p:to>
                                    </p:set>
                                    <p:anim calcmode="lin" valueType="num">
                                      <p:cBhvr>
                                        <p:cTn id="178" dur="500" fill="hold"/>
                                        <p:tgtEl>
                                          <p:spTgt spid="95"/>
                                        </p:tgtEl>
                                        <p:attrNameLst>
                                          <p:attrName>ppt_w</p:attrName>
                                        </p:attrNameLst>
                                      </p:cBhvr>
                                      <p:tavLst>
                                        <p:tav tm="0">
                                          <p:val>
                                            <p:fltVal val="0"/>
                                          </p:val>
                                        </p:tav>
                                        <p:tav tm="100000">
                                          <p:val>
                                            <p:strVal val="#ppt_w"/>
                                          </p:val>
                                        </p:tav>
                                      </p:tavLst>
                                    </p:anim>
                                    <p:anim calcmode="lin" valueType="num">
                                      <p:cBhvr>
                                        <p:cTn id="179" dur="500" fill="hold"/>
                                        <p:tgtEl>
                                          <p:spTgt spid="95"/>
                                        </p:tgtEl>
                                        <p:attrNameLst>
                                          <p:attrName>ppt_h</p:attrName>
                                        </p:attrNameLst>
                                      </p:cBhvr>
                                      <p:tavLst>
                                        <p:tav tm="0">
                                          <p:val>
                                            <p:fltVal val="0"/>
                                          </p:val>
                                        </p:tav>
                                        <p:tav tm="100000">
                                          <p:val>
                                            <p:strVal val="#ppt_h"/>
                                          </p:val>
                                        </p:tav>
                                      </p:tavLst>
                                    </p:anim>
                                    <p:animEffect transition="in" filter="fade">
                                      <p:cBhvr>
                                        <p:cTn id="180" dur="500"/>
                                        <p:tgtEl>
                                          <p:spTgt spid="95"/>
                                        </p:tgtEl>
                                      </p:cBhvr>
                                    </p:animEffect>
                                  </p:childTnLst>
                                </p:cTn>
                              </p:par>
                              <p:par>
                                <p:cTn id="181" presetID="53" presetClass="entr" presetSubtype="16" fill="hold" grpId="0" nodeType="withEffect">
                                  <p:stCondLst>
                                    <p:cond delay="0"/>
                                  </p:stCondLst>
                                  <p:childTnLst>
                                    <p:set>
                                      <p:cBhvr>
                                        <p:cTn id="182" dur="1" fill="hold">
                                          <p:stCondLst>
                                            <p:cond delay="0"/>
                                          </p:stCondLst>
                                        </p:cTn>
                                        <p:tgtEl>
                                          <p:spTgt spid="93"/>
                                        </p:tgtEl>
                                        <p:attrNameLst>
                                          <p:attrName>style.visibility</p:attrName>
                                        </p:attrNameLst>
                                      </p:cBhvr>
                                      <p:to>
                                        <p:strVal val="visible"/>
                                      </p:to>
                                    </p:set>
                                    <p:anim calcmode="lin" valueType="num">
                                      <p:cBhvr>
                                        <p:cTn id="183" dur="500" fill="hold"/>
                                        <p:tgtEl>
                                          <p:spTgt spid="93"/>
                                        </p:tgtEl>
                                        <p:attrNameLst>
                                          <p:attrName>ppt_w</p:attrName>
                                        </p:attrNameLst>
                                      </p:cBhvr>
                                      <p:tavLst>
                                        <p:tav tm="0">
                                          <p:val>
                                            <p:fltVal val="0"/>
                                          </p:val>
                                        </p:tav>
                                        <p:tav tm="100000">
                                          <p:val>
                                            <p:strVal val="#ppt_w"/>
                                          </p:val>
                                        </p:tav>
                                      </p:tavLst>
                                    </p:anim>
                                    <p:anim calcmode="lin" valueType="num">
                                      <p:cBhvr>
                                        <p:cTn id="184" dur="500" fill="hold"/>
                                        <p:tgtEl>
                                          <p:spTgt spid="93"/>
                                        </p:tgtEl>
                                        <p:attrNameLst>
                                          <p:attrName>ppt_h</p:attrName>
                                        </p:attrNameLst>
                                      </p:cBhvr>
                                      <p:tavLst>
                                        <p:tav tm="0">
                                          <p:val>
                                            <p:fltVal val="0"/>
                                          </p:val>
                                        </p:tav>
                                        <p:tav tm="100000">
                                          <p:val>
                                            <p:strVal val="#ppt_h"/>
                                          </p:val>
                                        </p:tav>
                                      </p:tavLst>
                                    </p:anim>
                                    <p:animEffect transition="in" filter="fade">
                                      <p:cBhvr>
                                        <p:cTn id="185" dur="500"/>
                                        <p:tgtEl>
                                          <p:spTgt spid="93"/>
                                        </p:tgtEl>
                                      </p:cBhvr>
                                    </p:animEffect>
                                  </p:childTnLst>
                                </p:cTn>
                              </p:par>
                              <p:par>
                                <p:cTn id="186" presetID="53" presetClass="entr" presetSubtype="16" fill="hold" grpId="0" nodeType="withEffect">
                                  <p:stCondLst>
                                    <p:cond delay="0"/>
                                  </p:stCondLst>
                                  <p:childTnLst>
                                    <p:set>
                                      <p:cBhvr>
                                        <p:cTn id="187" dur="1" fill="hold">
                                          <p:stCondLst>
                                            <p:cond delay="0"/>
                                          </p:stCondLst>
                                        </p:cTn>
                                        <p:tgtEl>
                                          <p:spTgt spid="166"/>
                                        </p:tgtEl>
                                        <p:attrNameLst>
                                          <p:attrName>style.visibility</p:attrName>
                                        </p:attrNameLst>
                                      </p:cBhvr>
                                      <p:to>
                                        <p:strVal val="visible"/>
                                      </p:to>
                                    </p:set>
                                    <p:anim calcmode="lin" valueType="num">
                                      <p:cBhvr>
                                        <p:cTn id="188" dur="500" fill="hold"/>
                                        <p:tgtEl>
                                          <p:spTgt spid="166"/>
                                        </p:tgtEl>
                                        <p:attrNameLst>
                                          <p:attrName>ppt_w</p:attrName>
                                        </p:attrNameLst>
                                      </p:cBhvr>
                                      <p:tavLst>
                                        <p:tav tm="0">
                                          <p:val>
                                            <p:fltVal val="0"/>
                                          </p:val>
                                        </p:tav>
                                        <p:tav tm="100000">
                                          <p:val>
                                            <p:strVal val="#ppt_w"/>
                                          </p:val>
                                        </p:tav>
                                      </p:tavLst>
                                    </p:anim>
                                    <p:anim calcmode="lin" valueType="num">
                                      <p:cBhvr>
                                        <p:cTn id="189" dur="500" fill="hold"/>
                                        <p:tgtEl>
                                          <p:spTgt spid="166"/>
                                        </p:tgtEl>
                                        <p:attrNameLst>
                                          <p:attrName>ppt_h</p:attrName>
                                        </p:attrNameLst>
                                      </p:cBhvr>
                                      <p:tavLst>
                                        <p:tav tm="0">
                                          <p:val>
                                            <p:fltVal val="0"/>
                                          </p:val>
                                        </p:tav>
                                        <p:tav tm="100000">
                                          <p:val>
                                            <p:strVal val="#ppt_h"/>
                                          </p:val>
                                        </p:tav>
                                      </p:tavLst>
                                    </p:anim>
                                    <p:animEffect transition="in" filter="fade">
                                      <p:cBhvr>
                                        <p:cTn id="190" dur="500"/>
                                        <p:tgtEl>
                                          <p:spTgt spid="166"/>
                                        </p:tgtEl>
                                      </p:cBhvr>
                                    </p:animEffect>
                                  </p:childTnLst>
                                </p:cTn>
                              </p:par>
                              <p:par>
                                <p:cTn id="191" presetID="53" presetClass="entr" presetSubtype="16" fill="hold" grpId="0" nodeType="withEffect">
                                  <p:stCondLst>
                                    <p:cond delay="0"/>
                                  </p:stCondLst>
                                  <p:childTnLst>
                                    <p:set>
                                      <p:cBhvr>
                                        <p:cTn id="192" dur="1" fill="hold">
                                          <p:stCondLst>
                                            <p:cond delay="0"/>
                                          </p:stCondLst>
                                        </p:cTn>
                                        <p:tgtEl>
                                          <p:spTgt spid="96"/>
                                        </p:tgtEl>
                                        <p:attrNameLst>
                                          <p:attrName>style.visibility</p:attrName>
                                        </p:attrNameLst>
                                      </p:cBhvr>
                                      <p:to>
                                        <p:strVal val="visible"/>
                                      </p:to>
                                    </p:set>
                                    <p:anim calcmode="lin" valueType="num">
                                      <p:cBhvr>
                                        <p:cTn id="193" dur="500" fill="hold"/>
                                        <p:tgtEl>
                                          <p:spTgt spid="96"/>
                                        </p:tgtEl>
                                        <p:attrNameLst>
                                          <p:attrName>ppt_w</p:attrName>
                                        </p:attrNameLst>
                                      </p:cBhvr>
                                      <p:tavLst>
                                        <p:tav tm="0">
                                          <p:val>
                                            <p:fltVal val="0"/>
                                          </p:val>
                                        </p:tav>
                                        <p:tav tm="100000">
                                          <p:val>
                                            <p:strVal val="#ppt_w"/>
                                          </p:val>
                                        </p:tav>
                                      </p:tavLst>
                                    </p:anim>
                                    <p:anim calcmode="lin" valueType="num">
                                      <p:cBhvr>
                                        <p:cTn id="194" dur="500" fill="hold"/>
                                        <p:tgtEl>
                                          <p:spTgt spid="96"/>
                                        </p:tgtEl>
                                        <p:attrNameLst>
                                          <p:attrName>ppt_h</p:attrName>
                                        </p:attrNameLst>
                                      </p:cBhvr>
                                      <p:tavLst>
                                        <p:tav tm="0">
                                          <p:val>
                                            <p:fltVal val="0"/>
                                          </p:val>
                                        </p:tav>
                                        <p:tav tm="100000">
                                          <p:val>
                                            <p:strVal val="#ppt_h"/>
                                          </p:val>
                                        </p:tav>
                                      </p:tavLst>
                                    </p:anim>
                                    <p:animEffect transition="in" filter="fade">
                                      <p:cBhvr>
                                        <p:cTn id="195" dur="500"/>
                                        <p:tgtEl>
                                          <p:spTgt spid="96"/>
                                        </p:tgtEl>
                                      </p:cBhvr>
                                    </p:animEffect>
                                  </p:childTnLst>
                                </p:cTn>
                              </p:par>
                              <p:par>
                                <p:cTn id="196" presetID="53" presetClass="entr" presetSubtype="16" fill="hold" grpId="0" nodeType="withEffect">
                                  <p:stCondLst>
                                    <p:cond delay="0"/>
                                  </p:stCondLst>
                                  <p:childTnLst>
                                    <p:set>
                                      <p:cBhvr>
                                        <p:cTn id="197" dur="1" fill="hold">
                                          <p:stCondLst>
                                            <p:cond delay="0"/>
                                          </p:stCondLst>
                                        </p:cTn>
                                        <p:tgtEl>
                                          <p:spTgt spid="92"/>
                                        </p:tgtEl>
                                        <p:attrNameLst>
                                          <p:attrName>style.visibility</p:attrName>
                                        </p:attrNameLst>
                                      </p:cBhvr>
                                      <p:to>
                                        <p:strVal val="visible"/>
                                      </p:to>
                                    </p:set>
                                    <p:anim calcmode="lin" valueType="num">
                                      <p:cBhvr>
                                        <p:cTn id="198" dur="500" fill="hold"/>
                                        <p:tgtEl>
                                          <p:spTgt spid="92"/>
                                        </p:tgtEl>
                                        <p:attrNameLst>
                                          <p:attrName>ppt_w</p:attrName>
                                        </p:attrNameLst>
                                      </p:cBhvr>
                                      <p:tavLst>
                                        <p:tav tm="0">
                                          <p:val>
                                            <p:fltVal val="0"/>
                                          </p:val>
                                        </p:tav>
                                        <p:tav tm="100000">
                                          <p:val>
                                            <p:strVal val="#ppt_w"/>
                                          </p:val>
                                        </p:tav>
                                      </p:tavLst>
                                    </p:anim>
                                    <p:anim calcmode="lin" valueType="num">
                                      <p:cBhvr>
                                        <p:cTn id="199" dur="500" fill="hold"/>
                                        <p:tgtEl>
                                          <p:spTgt spid="92"/>
                                        </p:tgtEl>
                                        <p:attrNameLst>
                                          <p:attrName>ppt_h</p:attrName>
                                        </p:attrNameLst>
                                      </p:cBhvr>
                                      <p:tavLst>
                                        <p:tav tm="0">
                                          <p:val>
                                            <p:fltVal val="0"/>
                                          </p:val>
                                        </p:tav>
                                        <p:tav tm="100000">
                                          <p:val>
                                            <p:strVal val="#ppt_h"/>
                                          </p:val>
                                        </p:tav>
                                      </p:tavLst>
                                    </p:anim>
                                    <p:animEffect transition="in" filter="fade">
                                      <p:cBhvr>
                                        <p:cTn id="200" dur="500"/>
                                        <p:tgtEl>
                                          <p:spTgt spid="92"/>
                                        </p:tgtEl>
                                      </p:cBhvr>
                                    </p:animEffect>
                                  </p:childTnLst>
                                </p:cTn>
                              </p:par>
                              <p:par>
                                <p:cTn id="201" presetID="53" presetClass="entr" presetSubtype="16" fill="hold" grpId="0" nodeType="withEffect">
                                  <p:stCondLst>
                                    <p:cond delay="0"/>
                                  </p:stCondLst>
                                  <p:childTnLst>
                                    <p:set>
                                      <p:cBhvr>
                                        <p:cTn id="202" dur="1" fill="hold">
                                          <p:stCondLst>
                                            <p:cond delay="0"/>
                                          </p:stCondLst>
                                        </p:cTn>
                                        <p:tgtEl>
                                          <p:spTgt spid="97"/>
                                        </p:tgtEl>
                                        <p:attrNameLst>
                                          <p:attrName>style.visibility</p:attrName>
                                        </p:attrNameLst>
                                      </p:cBhvr>
                                      <p:to>
                                        <p:strVal val="visible"/>
                                      </p:to>
                                    </p:set>
                                    <p:anim calcmode="lin" valueType="num">
                                      <p:cBhvr>
                                        <p:cTn id="203" dur="500" fill="hold"/>
                                        <p:tgtEl>
                                          <p:spTgt spid="97"/>
                                        </p:tgtEl>
                                        <p:attrNameLst>
                                          <p:attrName>ppt_w</p:attrName>
                                        </p:attrNameLst>
                                      </p:cBhvr>
                                      <p:tavLst>
                                        <p:tav tm="0">
                                          <p:val>
                                            <p:fltVal val="0"/>
                                          </p:val>
                                        </p:tav>
                                        <p:tav tm="100000">
                                          <p:val>
                                            <p:strVal val="#ppt_w"/>
                                          </p:val>
                                        </p:tav>
                                      </p:tavLst>
                                    </p:anim>
                                    <p:anim calcmode="lin" valueType="num">
                                      <p:cBhvr>
                                        <p:cTn id="204" dur="500" fill="hold"/>
                                        <p:tgtEl>
                                          <p:spTgt spid="97"/>
                                        </p:tgtEl>
                                        <p:attrNameLst>
                                          <p:attrName>ppt_h</p:attrName>
                                        </p:attrNameLst>
                                      </p:cBhvr>
                                      <p:tavLst>
                                        <p:tav tm="0">
                                          <p:val>
                                            <p:fltVal val="0"/>
                                          </p:val>
                                        </p:tav>
                                        <p:tav tm="100000">
                                          <p:val>
                                            <p:strVal val="#ppt_h"/>
                                          </p:val>
                                        </p:tav>
                                      </p:tavLst>
                                    </p:anim>
                                    <p:animEffect transition="in" filter="fade">
                                      <p:cBhvr>
                                        <p:cTn id="205" dur="500"/>
                                        <p:tgtEl>
                                          <p:spTgt spid="97"/>
                                        </p:tgtEl>
                                      </p:cBhvr>
                                    </p:animEffect>
                                  </p:childTnLst>
                                </p:cTn>
                              </p:par>
                              <p:par>
                                <p:cTn id="206" presetID="53" presetClass="entr" presetSubtype="16" fill="hold" grpId="0" nodeType="withEffect">
                                  <p:stCondLst>
                                    <p:cond delay="0"/>
                                  </p:stCondLst>
                                  <p:childTnLst>
                                    <p:set>
                                      <p:cBhvr>
                                        <p:cTn id="207" dur="1" fill="hold">
                                          <p:stCondLst>
                                            <p:cond delay="0"/>
                                          </p:stCondLst>
                                        </p:cTn>
                                        <p:tgtEl>
                                          <p:spTgt spid="98"/>
                                        </p:tgtEl>
                                        <p:attrNameLst>
                                          <p:attrName>style.visibility</p:attrName>
                                        </p:attrNameLst>
                                      </p:cBhvr>
                                      <p:to>
                                        <p:strVal val="visible"/>
                                      </p:to>
                                    </p:set>
                                    <p:anim calcmode="lin" valueType="num">
                                      <p:cBhvr>
                                        <p:cTn id="208" dur="500" fill="hold"/>
                                        <p:tgtEl>
                                          <p:spTgt spid="98"/>
                                        </p:tgtEl>
                                        <p:attrNameLst>
                                          <p:attrName>ppt_w</p:attrName>
                                        </p:attrNameLst>
                                      </p:cBhvr>
                                      <p:tavLst>
                                        <p:tav tm="0">
                                          <p:val>
                                            <p:fltVal val="0"/>
                                          </p:val>
                                        </p:tav>
                                        <p:tav tm="100000">
                                          <p:val>
                                            <p:strVal val="#ppt_w"/>
                                          </p:val>
                                        </p:tav>
                                      </p:tavLst>
                                    </p:anim>
                                    <p:anim calcmode="lin" valueType="num">
                                      <p:cBhvr>
                                        <p:cTn id="209" dur="500" fill="hold"/>
                                        <p:tgtEl>
                                          <p:spTgt spid="98"/>
                                        </p:tgtEl>
                                        <p:attrNameLst>
                                          <p:attrName>ppt_h</p:attrName>
                                        </p:attrNameLst>
                                      </p:cBhvr>
                                      <p:tavLst>
                                        <p:tav tm="0">
                                          <p:val>
                                            <p:fltVal val="0"/>
                                          </p:val>
                                        </p:tav>
                                        <p:tav tm="100000">
                                          <p:val>
                                            <p:strVal val="#ppt_h"/>
                                          </p:val>
                                        </p:tav>
                                      </p:tavLst>
                                    </p:anim>
                                    <p:animEffect transition="in" filter="fade">
                                      <p:cBhvr>
                                        <p:cTn id="210" dur="500"/>
                                        <p:tgtEl>
                                          <p:spTgt spid="98"/>
                                        </p:tgtEl>
                                      </p:cBhvr>
                                    </p:animEffect>
                                  </p:childTnLst>
                                </p:cTn>
                              </p:par>
                              <p:par>
                                <p:cTn id="211" presetID="53" presetClass="entr" presetSubtype="16" fill="hold" grpId="0" nodeType="withEffect">
                                  <p:stCondLst>
                                    <p:cond delay="0"/>
                                  </p:stCondLst>
                                  <p:childTnLst>
                                    <p:set>
                                      <p:cBhvr>
                                        <p:cTn id="212" dur="1" fill="hold">
                                          <p:stCondLst>
                                            <p:cond delay="0"/>
                                          </p:stCondLst>
                                        </p:cTn>
                                        <p:tgtEl>
                                          <p:spTgt spid="91"/>
                                        </p:tgtEl>
                                        <p:attrNameLst>
                                          <p:attrName>style.visibility</p:attrName>
                                        </p:attrNameLst>
                                      </p:cBhvr>
                                      <p:to>
                                        <p:strVal val="visible"/>
                                      </p:to>
                                    </p:set>
                                    <p:anim calcmode="lin" valueType="num">
                                      <p:cBhvr>
                                        <p:cTn id="213" dur="500" fill="hold"/>
                                        <p:tgtEl>
                                          <p:spTgt spid="91"/>
                                        </p:tgtEl>
                                        <p:attrNameLst>
                                          <p:attrName>ppt_w</p:attrName>
                                        </p:attrNameLst>
                                      </p:cBhvr>
                                      <p:tavLst>
                                        <p:tav tm="0">
                                          <p:val>
                                            <p:fltVal val="0"/>
                                          </p:val>
                                        </p:tav>
                                        <p:tav tm="100000">
                                          <p:val>
                                            <p:strVal val="#ppt_w"/>
                                          </p:val>
                                        </p:tav>
                                      </p:tavLst>
                                    </p:anim>
                                    <p:anim calcmode="lin" valueType="num">
                                      <p:cBhvr>
                                        <p:cTn id="214" dur="500" fill="hold"/>
                                        <p:tgtEl>
                                          <p:spTgt spid="91"/>
                                        </p:tgtEl>
                                        <p:attrNameLst>
                                          <p:attrName>ppt_h</p:attrName>
                                        </p:attrNameLst>
                                      </p:cBhvr>
                                      <p:tavLst>
                                        <p:tav tm="0">
                                          <p:val>
                                            <p:fltVal val="0"/>
                                          </p:val>
                                        </p:tav>
                                        <p:tav tm="100000">
                                          <p:val>
                                            <p:strVal val="#ppt_h"/>
                                          </p:val>
                                        </p:tav>
                                      </p:tavLst>
                                    </p:anim>
                                    <p:animEffect transition="in" filter="fade">
                                      <p:cBhvr>
                                        <p:cTn id="215" dur="500"/>
                                        <p:tgtEl>
                                          <p:spTgt spid="91"/>
                                        </p:tgtEl>
                                      </p:cBhvr>
                                    </p:animEffect>
                                  </p:childTnLst>
                                </p:cTn>
                              </p:par>
                              <p:par>
                                <p:cTn id="216" presetID="53" presetClass="entr" presetSubtype="16" fill="hold" grpId="0" nodeType="withEffect">
                                  <p:stCondLst>
                                    <p:cond delay="0"/>
                                  </p:stCondLst>
                                  <p:childTnLst>
                                    <p:set>
                                      <p:cBhvr>
                                        <p:cTn id="217" dur="1" fill="hold">
                                          <p:stCondLst>
                                            <p:cond delay="0"/>
                                          </p:stCondLst>
                                        </p:cTn>
                                        <p:tgtEl>
                                          <p:spTgt spid="179"/>
                                        </p:tgtEl>
                                        <p:attrNameLst>
                                          <p:attrName>style.visibility</p:attrName>
                                        </p:attrNameLst>
                                      </p:cBhvr>
                                      <p:to>
                                        <p:strVal val="visible"/>
                                      </p:to>
                                    </p:set>
                                    <p:anim calcmode="lin" valueType="num">
                                      <p:cBhvr>
                                        <p:cTn id="218" dur="500" fill="hold"/>
                                        <p:tgtEl>
                                          <p:spTgt spid="179"/>
                                        </p:tgtEl>
                                        <p:attrNameLst>
                                          <p:attrName>ppt_w</p:attrName>
                                        </p:attrNameLst>
                                      </p:cBhvr>
                                      <p:tavLst>
                                        <p:tav tm="0">
                                          <p:val>
                                            <p:fltVal val="0"/>
                                          </p:val>
                                        </p:tav>
                                        <p:tav tm="100000">
                                          <p:val>
                                            <p:strVal val="#ppt_w"/>
                                          </p:val>
                                        </p:tav>
                                      </p:tavLst>
                                    </p:anim>
                                    <p:anim calcmode="lin" valueType="num">
                                      <p:cBhvr>
                                        <p:cTn id="219" dur="500" fill="hold"/>
                                        <p:tgtEl>
                                          <p:spTgt spid="179"/>
                                        </p:tgtEl>
                                        <p:attrNameLst>
                                          <p:attrName>ppt_h</p:attrName>
                                        </p:attrNameLst>
                                      </p:cBhvr>
                                      <p:tavLst>
                                        <p:tav tm="0">
                                          <p:val>
                                            <p:fltVal val="0"/>
                                          </p:val>
                                        </p:tav>
                                        <p:tav tm="100000">
                                          <p:val>
                                            <p:strVal val="#ppt_h"/>
                                          </p:val>
                                        </p:tav>
                                      </p:tavLst>
                                    </p:anim>
                                    <p:animEffect transition="in" filter="fade">
                                      <p:cBhvr>
                                        <p:cTn id="220" dur="500"/>
                                        <p:tgtEl>
                                          <p:spTgt spid="179"/>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187"/>
                                        </p:tgtEl>
                                        <p:attrNameLst>
                                          <p:attrName>style.visibility</p:attrName>
                                        </p:attrNameLst>
                                      </p:cBhvr>
                                      <p:to>
                                        <p:strVal val="visible"/>
                                      </p:to>
                                    </p:set>
                                    <p:animEffect transition="in" filter="fade">
                                      <p:cBhvr>
                                        <p:cTn id="223" dur="500"/>
                                        <p:tgtEl>
                                          <p:spTgt spid="187"/>
                                        </p:tgtEl>
                                      </p:cBhvr>
                                    </p:animEffect>
                                  </p:childTnLst>
                                </p:cTn>
                              </p:par>
                              <p:par>
                                <p:cTn id="224" presetID="22" presetClass="entr" presetSubtype="1" fill="hold" grpId="0" nodeType="withEffect">
                                  <p:stCondLst>
                                    <p:cond delay="0"/>
                                  </p:stCondLst>
                                  <p:childTnLst>
                                    <p:set>
                                      <p:cBhvr>
                                        <p:cTn id="225" dur="1" fill="hold">
                                          <p:stCondLst>
                                            <p:cond delay="0"/>
                                          </p:stCondLst>
                                        </p:cTn>
                                        <p:tgtEl>
                                          <p:spTgt spid="80"/>
                                        </p:tgtEl>
                                        <p:attrNameLst>
                                          <p:attrName>style.visibility</p:attrName>
                                        </p:attrNameLst>
                                      </p:cBhvr>
                                      <p:to>
                                        <p:strVal val="visible"/>
                                      </p:to>
                                    </p:set>
                                    <p:animEffect transition="in" filter="wipe(up)">
                                      <p:cBhvr>
                                        <p:cTn id="226"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0" grpId="0" animBg="1"/>
      <p:bldP spid="81" grpId="0" animBg="1"/>
      <p:bldP spid="83" grpId="0" animBg="1"/>
      <p:bldP spid="84" grpId="0" animBg="1"/>
      <p:bldP spid="86" grpId="0" animBg="1"/>
      <p:bldP spid="87" grpId="0" animBg="1"/>
      <p:bldP spid="88" grpId="0" animBg="1"/>
      <p:bldP spid="89"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66" grpId="0" animBg="1"/>
      <p:bldP spid="175" grpId="0" animBg="1"/>
      <p:bldP spid="179" grpId="0" animBg="1"/>
      <p:bldP spid="18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val 84">
            <a:extLst>
              <a:ext uri="{FF2B5EF4-FFF2-40B4-BE49-F238E27FC236}">
                <a16:creationId xmlns:a16="http://schemas.microsoft.com/office/drawing/2014/main" id="{E2C4A509-5F33-4BC2-80B0-5BC7ABF1E44E}"/>
              </a:ext>
            </a:extLst>
          </p:cNvPr>
          <p:cNvSpPr/>
          <p:nvPr/>
        </p:nvSpPr>
        <p:spPr bwMode="auto">
          <a:xfrm>
            <a:off x="4892381" y="5807528"/>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F4DEEBE0-0E47-4775-B044-FDA8EED08E13}"/>
              </a:ext>
            </a:extLst>
          </p:cNvPr>
          <p:cNvPicPr>
            <a:picLocks noChangeAspect="1"/>
          </p:cNvPicPr>
          <p:nvPr/>
        </p:nvPicPr>
        <p:blipFill>
          <a:blip r:embed="rId3"/>
          <a:stretch>
            <a:fillRect/>
          </a:stretch>
        </p:blipFill>
        <p:spPr>
          <a:xfrm>
            <a:off x="3085616" y="1529822"/>
            <a:ext cx="2631089" cy="3934880"/>
          </a:xfrm>
          <a:prstGeom prst="rect">
            <a:avLst/>
          </a:prstGeom>
        </p:spPr>
      </p:pic>
      <p:grpSp>
        <p:nvGrpSpPr>
          <p:cNvPr id="182" name="Group 181">
            <a:extLst>
              <a:ext uri="{FF2B5EF4-FFF2-40B4-BE49-F238E27FC236}">
                <a16:creationId xmlns:a16="http://schemas.microsoft.com/office/drawing/2014/main" id="{B2CE1C24-ACB7-4378-A65A-D76798738DDE}"/>
              </a:ext>
            </a:extLst>
          </p:cNvPr>
          <p:cNvGrpSpPr/>
          <p:nvPr/>
        </p:nvGrpSpPr>
        <p:grpSpPr>
          <a:xfrm>
            <a:off x="2679829" y="2050493"/>
            <a:ext cx="551366" cy="2180730"/>
            <a:chOff x="4496662" y="2049138"/>
            <a:chExt cx="551444" cy="2179818"/>
          </a:xfrm>
        </p:grpSpPr>
        <p:cxnSp>
          <p:nvCxnSpPr>
            <p:cNvPr id="8" name="Straight Arrow Connector 7">
              <a:extLst>
                <a:ext uri="{FF2B5EF4-FFF2-40B4-BE49-F238E27FC236}">
                  <a16:creationId xmlns:a16="http://schemas.microsoft.com/office/drawing/2014/main" id="{F479FE93-8EA1-431F-81EF-BFFD985C7018}"/>
                </a:ext>
              </a:extLst>
            </p:cNvPr>
            <p:cNvCxnSpPr>
              <a:cxnSpLocks/>
            </p:cNvCxnSpPr>
            <p:nvPr/>
          </p:nvCxnSpPr>
          <p:spPr>
            <a:xfrm flipV="1">
              <a:off x="4496662" y="2049138"/>
              <a:ext cx="551444" cy="314"/>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5BB322E-E415-4859-A2B4-11A00E571185}"/>
                </a:ext>
              </a:extLst>
            </p:cNvPr>
            <p:cNvCxnSpPr>
              <a:cxnSpLocks/>
            </p:cNvCxnSpPr>
            <p:nvPr/>
          </p:nvCxnSpPr>
          <p:spPr>
            <a:xfrm flipV="1">
              <a:off x="4496662" y="4228642"/>
              <a:ext cx="551444" cy="314"/>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FF7A1CEB-8B39-43CF-9A3B-A04A4BC2FE61}"/>
              </a:ext>
            </a:extLst>
          </p:cNvPr>
          <p:cNvGrpSpPr/>
          <p:nvPr/>
        </p:nvGrpSpPr>
        <p:grpSpPr>
          <a:xfrm>
            <a:off x="5549094" y="2877019"/>
            <a:ext cx="551366" cy="2195163"/>
            <a:chOff x="7366333" y="2875319"/>
            <a:chExt cx="551444" cy="2194244"/>
          </a:xfrm>
        </p:grpSpPr>
        <p:cxnSp>
          <p:nvCxnSpPr>
            <p:cNvPr id="77" name="Straight Arrow Connector 76">
              <a:extLst>
                <a:ext uri="{FF2B5EF4-FFF2-40B4-BE49-F238E27FC236}">
                  <a16:creationId xmlns:a16="http://schemas.microsoft.com/office/drawing/2014/main" id="{4D651830-3D5B-400C-AA82-E47204D79D44}"/>
                </a:ext>
              </a:extLst>
            </p:cNvPr>
            <p:cNvCxnSpPr>
              <a:cxnSpLocks/>
            </p:cNvCxnSpPr>
            <p:nvPr/>
          </p:nvCxnSpPr>
          <p:spPr>
            <a:xfrm flipH="1" flipV="1">
              <a:off x="7366333" y="2875319"/>
              <a:ext cx="551444" cy="314"/>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88C049-1174-4A20-BD44-441E50C16702}"/>
                </a:ext>
              </a:extLst>
            </p:cNvPr>
            <p:cNvCxnSpPr>
              <a:cxnSpLocks/>
            </p:cNvCxnSpPr>
            <p:nvPr/>
          </p:nvCxnSpPr>
          <p:spPr>
            <a:xfrm flipH="1" flipV="1">
              <a:off x="7366333" y="5069249"/>
              <a:ext cx="551444" cy="314"/>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grpSp>
      <p:sp>
        <p:nvSpPr>
          <p:cNvPr id="80" name="Rectangle 79">
            <a:extLst>
              <a:ext uri="{FF2B5EF4-FFF2-40B4-BE49-F238E27FC236}">
                <a16:creationId xmlns:a16="http://schemas.microsoft.com/office/drawing/2014/main" id="{A3CA8BA4-BE3B-4FA6-929F-A88A178BC562}"/>
              </a:ext>
            </a:extLst>
          </p:cNvPr>
          <p:cNvSpPr/>
          <p:nvPr/>
        </p:nvSpPr>
        <p:spPr bwMode="auto">
          <a:xfrm>
            <a:off x="1091846" y="1023734"/>
            <a:ext cx="6618629" cy="4947058"/>
          </a:xfrm>
          <a:prstGeom prst="rect">
            <a:avLst/>
          </a:prstGeom>
          <a:noFill/>
          <a:ln w="19050">
            <a:solidFill>
              <a:schemeClr val="tx2">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5AF6FC8D-A10C-490A-B675-D2538E64EADF}"/>
              </a:ext>
            </a:extLst>
          </p:cNvPr>
          <p:cNvSpPr/>
          <p:nvPr/>
        </p:nvSpPr>
        <p:spPr bwMode="auto">
          <a:xfrm>
            <a:off x="783417" y="463140"/>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B775D1C3-54C1-4CDD-A82A-A59CAA2B6E95}"/>
              </a:ext>
            </a:extLst>
          </p:cNvPr>
          <p:cNvSpPr/>
          <p:nvPr/>
        </p:nvSpPr>
        <p:spPr bwMode="auto">
          <a:xfrm>
            <a:off x="1442499" y="2697411"/>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F52A0F55-7600-45B7-A016-6440C3684712}"/>
              </a:ext>
            </a:extLst>
          </p:cNvPr>
          <p:cNvSpPr/>
          <p:nvPr/>
        </p:nvSpPr>
        <p:spPr bwMode="auto">
          <a:xfrm>
            <a:off x="2189705" y="1120385"/>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4E9A25F3-DDF6-43C4-9150-FFCD48705D12}"/>
              </a:ext>
            </a:extLst>
          </p:cNvPr>
          <p:cNvSpPr/>
          <p:nvPr/>
        </p:nvSpPr>
        <p:spPr bwMode="auto">
          <a:xfrm>
            <a:off x="1325144" y="4892781"/>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AF3F7C98-013F-45F5-B76C-EE409AF9130B}"/>
              </a:ext>
            </a:extLst>
          </p:cNvPr>
          <p:cNvSpPr/>
          <p:nvPr/>
        </p:nvSpPr>
        <p:spPr bwMode="auto">
          <a:xfrm>
            <a:off x="3268070" y="5259205"/>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B7F8232E-4A72-4830-A25B-0418F49DC3D7}"/>
              </a:ext>
            </a:extLst>
          </p:cNvPr>
          <p:cNvSpPr/>
          <p:nvPr/>
        </p:nvSpPr>
        <p:spPr bwMode="auto">
          <a:xfrm>
            <a:off x="1794989" y="5831885"/>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6B5FD1C5-5CE6-4DE9-9C5C-366D893A2E90}"/>
              </a:ext>
            </a:extLst>
          </p:cNvPr>
          <p:cNvSpPr/>
          <p:nvPr/>
        </p:nvSpPr>
        <p:spPr bwMode="auto">
          <a:xfrm>
            <a:off x="482910" y="3541917"/>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4EA09F5D-5EA9-4793-878C-540417284E0A}"/>
              </a:ext>
            </a:extLst>
          </p:cNvPr>
          <p:cNvSpPr/>
          <p:nvPr/>
        </p:nvSpPr>
        <p:spPr bwMode="auto">
          <a:xfrm>
            <a:off x="7030500" y="743437"/>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830F0333-64CB-465B-9856-107F3E0EE293}"/>
              </a:ext>
            </a:extLst>
          </p:cNvPr>
          <p:cNvSpPr/>
          <p:nvPr/>
        </p:nvSpPr>
        <p:spPr bwMode="auto">
          <a:xfrm>
            <a:off x="6678009" y="1943745"/>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24853F47-1564-446C-A16F-7466FC91BB19}"/>
              </a:ext>
            </a:extLst>
          </p:cNvPr>
          <p:cNvSpPr/>
          <p:nvPr/>
        </p:nvSpPr>
        <p:spPr bwMode="auto">
          <a:xfrm>
            <a:off x="7206745" y="3869464"/>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3F9B9292-5459-4F90-9A1B-4BBF983B117B}"/>
              </a:ext>
            </a:extLst>
          </p:cNvPr>
          <p:cNvSpPr/>
          <p:nvPr/>
        </p:nvSpPr>
        <p:spPr bwMode="auto">
          <a:xfrm>
            <a:off x="6501765" y="5435450"/>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95F9A713-8E3E-43D4-85F2-EDE54F7A014E}"/>
              </a:ext>
            </a:extLst>
          </p:cNvPr>
          <p:cNvSpPr/>
          <p:nvPr/>
        </p:nvSpPr>
        <p:spPr bwMode="auto">
          <a:xfrm>
            <a:off x="7534231" y="6079068"/>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CC155153-22EF-497B-871F-552FCF358F6C}"/>
              </a:ext>
            </a:extLst>
          </p:cNvPr>
          <p:cNvSpPr/>
          <p:nvPr/>
        </p:nvSpPr>
        <p:spPr bwMode="auto">
          <a:xfrm>
            <a:off x="6471214" y="3686912"/>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1CB9D4D2-5E98-4F3E-88E9-9D93ACF30159}"/>
              </a:ext>
            </a:extLst>
          </p:cNvPr>
          <p:cNvSpPr/>
          <p:nvPr/>
        </p:nvSpPr>
        <p:spPr bwMode="auto">
          <a:xfrm>
            <a:off x="7911581" y="2119992"/>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8AE6B459-BBC2-4CEB-909E-853BB1C49C82}"/>
              </a:ext>
            </a:extLst>
          </p:cNvPr>
          <p:cNvSpPr/>
          <p:nvPr/>
        </p:nvSpPr>
        <p:spPr bwMode="auto">
          <a:xfrm>
            <a:off x="6192182" y="1336980"/>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286ABA71-D559-4E1F-83FD-924565FD7296}"/>
              </a:ext>
            </a:extLst>
          </p:cNvPr>
          <p:cNvSpPr/>
          <p:nvPr/>
        </p:nvSpPr>
        <p:spPr bwMode="auto">
          <a:xfrm>
            <a:off x="1457382" y="1364513"/>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7BA0F920-9A63-4443-B7E3-08E5AB1E7D37}"/>
              </a:ext>
            </a:extLst>
          </p:cNvPr>
          <p:cNvSpPr/>
          <p:nvPr/>
        </p:nvSpPr>
        <p:spPr bwMode="auto">
          <a:xfrm>
            <a:off x="2657635" y="3671372"/>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8974D600-0B60-4900-AB50-D73A87D7A0B3}"/>
              </a:ext>
            </a:extLst>
          </p:cNvPr>
          <p:cNvSpPr/>
          <p:nvPr/>
        </p:nvSpPr>
        <p:spPr bwMode="auto">
          <a:xfrm>
            <a:off x="2678881" y="4970891"/>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C0ECBBD9-59B5-40D3-A24A-B7D6EE112AFD}"/>
              </a:ext>
            </a:extLst>
          </p:cNvPr>
          <p:cNvSpPr/>
          <p:nvPr/>
        </p:nvSpPr>
        <p:spPr bwMode="auto">
          <a:xfrm>
            <a:off x="649627" y="5807529"/>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4" name="Straight Connector 103">
            <a:extLst>
              <a:ext uri="{FF2B5EF4-FFF2-40B4-BE49-F238E27FC236}">
                <a16:creationId xmlns:a16="http://schemas.microsoft.com/office/drawing/2014/main" id="{95ED41B0-74F0-4D99-93EB-CEB61A9C3BBD}"/>
              </a:ext>
            </a:extLst>
          </p:cNvPr>
          <p:cNvCxnSpPr>
            <a:endCxn id="99" idx="1"/>
          </p:cNvCxnSpPr>
          <p:nvPr/>
        </p:nvCxnSpPr>
        <p:spPr>
          <a:xfrm>
            <a:off x="959662" y="639385"/>
            <a:ext cx="517620" cy="745029"/>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7DEF4E4-2F33-4053-95BB-D91D7154BB7A}"/>
              </a:ext>
            </a:extLst>
          </p:cNvPr>
          <p:cNvCxnSpPr>
            <a:cxnSpLocks/>
          </p:cNvCxnSpPr>
          <p:nvPr/>
        </p:nvCxnSpPr>
        <p:spPr>
          <a:xfrm flipH="1">
            <a:off x="1609566" y="1297056"/>
            <a:ext cx="774485" cy="154539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C448665-E3A4-412E-9326-666CFF9B9A0E}"/>
              </a:ext>
            </a:extLst>
          </p:cNvPr>
          <p:cNvCxnSpPr>
            <a:cxnSpLocks/>
          </p:cNvCxnSpPr>
          <p:nvPr/>
        </p:nvCxnSpPr>
        <p:spPr>
          <a:xfrm flipH="1">
            <a:off x="1508594" y="1311318"/>
            <a:ext cx="905089" cy="141363"/>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1754F0E-0CAA-4866-B932-1C2FEBA3B73F}"/>
              </a:ext>
            </a:extLst>
          </p:cNvPr>
          <p:cNvCxnSpPr>
            <a:cxnSpLocks/>
          </p:cNvCxnSpPr>
          <p:nvPr/>
        </p:nvCxnSpPr>
        <p:spPr>
          <a:xfrm flipH="1" flipV="1">
            <a:off x="1532460" y="1432486"/>
            <a:ext cx="77108" cy="1398944"/>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6031D31-C0C7-42AB-B52C-C16E92018B9B}"/>
              </a:ext>
            </a:extLst>
          </p:cNvPr>
          <p:cNvCxnSpPr>
            <a:cxnSpLocks/>
          </p:cNvCxnSpPr>
          <p:nvPr/>
        </p:nvCxnSpPr>
        <p:spPr>
          <a:xfrm flipH="1" flipV="1">
            <a:off x="1620583" y="2875491"/>
            <a:ext cx="1113797" cy="865202"/>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7906A69-CDF4-4E56-922D-AA0CDB06545F}"/>
              </a:ext>
            </a:extLst>
          </p:cNvPr>
          <p:cNvCxnSpPr>
            <a:cxnSpLocks/>
          </p:cNvCxnSpPr>
          <p:nvPr/>
        </p:nvCxnSpPr>
        <p:spPr>
          <a:xfrm flipV="1">
            <a:off x="706312" y="2893852"/>
            <a:ext cx="910600" cy="752711"/>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6EF9A62-10F8-4C9F-91D9-38FB3B3644B2}"/>
              </a:ext>
            </a:extLst>
          </p:cNvPr>
          <p:cNvCxnSpPr>
            <a:cxnSpLocks/>
          </p:cNvCxnSpPr>
          <p:nvPr/>
        </p:nvCxnSpPr>
        <p:spPr>
          <a:xfrm>
            <a:off x="1684837" y="2873655"/>
            <a:ext cx="1554994" cy="34882"/>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1A3CF02-7B4B-43FD-8578-8F1E666D999C}"/>
              </a:ext>
            </a:extLst>
          </p:cNvPr>
          <p:cNvCxnSpPr>
            <a:cxnSpLocks/>
          </p:cNvCxnSpPr>
          <p:nvPr/>
        </p:nvCxnSpPr>
        <p:spPr>
          <a:xfrm>
            <a:off x="2376965" y="1285616"/>
            <a:ext cx="840835" cy="32311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C438939-8EAA-45BD-B1FF-0F0459320475}"/>
              </a:ext>
            </a:extLst>
          </p:cNvPr>
          <p:cNvCxnSpPr>
            <a:cxnSpLocks/>
          </p:cNvCxnSpPr>
          <p:nvPr/>
        </p:nvCxnSpPr>
        <p:spPr>
          <a:xfrm flipH="1">
            <a:off x="1965562" y="5018594"/>
            <a:ext cx="810375" cy="98699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553B491-B954-48B6-A521-F25D4C26C539}"/>
              </a:ext>
            </a:extLst>
          </p:cNvPr>
          <p:cNvCxnSpPr>
            <a:cxnSpLocks/>
          </p:cNvCxnSpPr>
          <p:nvPr/>
        </p:nvCxnSpPr>
        <p:spPr>
          <a:xfrm flipH="1">
            <a:off x="1508425" y="5028983"/>
            <a:ext cx="1631143" cy="5194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A7C7C35-C738-416F-B08E-50F9B56D3BF4}"/>
              </a:ext>
            </a:extLst>
          </p:cNvPr>
          <p:cNvCxnSpPr>
            <a:cxnSpLocks/>
          </p:cNvCxnSpPr>
          <p:nvPr/>
        </p:nvCxnSpPr>
        <p:spPr>
          <a:xfrm flipH="1" flipV="1">
            <a:off x="2723990" y="3751082"/>
            <a:ext cx="529861" cy="332461"/>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C3DF723-31EB-48E1-9B81-13528C1ACB9E}"/>
              </a:ext>
            </a:extLst>
          </p:cNvPr>
          <p:cNvCxnSpPr>
            <a:cxnSpLocks/>
          </p:cNvCxnSpPr>
          <p:nvPr/>
        </p:nvCxnSpPr>
        <p:spPr>
          <a:xfrm flipH="1">
            <a:off x="684198" y="3740693"/>
            <a:ext cx="2039790" cy="217831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6DBBE75-9A63-4908-96D1-576F52B77CA1}"/>
              </a:ext>
            </a:extLst>
          </p:cNvPr>
          <p:cNvCxnSpPr>
            <a:cxnSpLocks/>
          </p:cNvCxnSpPr>
          <p:nvPr/>
        </p:nvCxnSpPr>
        <p:spPr>
          <a:xfrm flipH="1">
            <a:off x="1975951" y="5486118"/>
            <a:ext cx="1475300" cy="55064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4C76D42-1422-4507-B512-0519A4C9E0AC}"/>
              </a:ext>
            </a:extLst>
          </p:cNvPr>
          <p:cNvCxnSpPr>
            <a:cxnSpLocks/>
          </p:cNvCxnSpPr>
          <p:nvPr/>
        </p:nvCxnSpPr>
        <p:spPr>
          <a:xfrm flipH="1" flipV="1">
            <a:off x="3482420" y="5496508"/>
            <a:ext cx="1558415" cy="509082"/>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F2EF780-2908-4099-84D0-74FB9DE543F7}"/>
              </a:ext>
            </a:extLst>
          </p:cNvPr>
          <p:cNvCxnSpPr>
            <a:cxnSpLocks/>
          </p:cNvCxnSpPr>
          <p:nvPr/>
        </p:nvCxnSpPr>
        <p:spPr>
          <a:xfrm flipH="1" flipV="1">
            <a:off x="5629569" y="5368371"/>
            <a:ext cx="1083964" cy="232031"/>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7F0DBFA-09E5-4420-AF3B-3461E0EF14E9}"/>
              </a:ext>
            </a:extLst>
          </p:cNvPr>
          <p:cNvCxnSpPr>
            <a:cxnSpLocks/>
          </p:cNvCxnSpPr>
          <p:nvPr/>
        </p:nvCxnSpPr>
        <p:spPr>
          <a:xfrm flipH="1" flipV="1">
            <a:off x="6727386" y="5676592"/>
            <a:ext cx="973143" cy="578345"/>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9B7D58A-7D32-4502-A484-A58354E81819}"/>
              </a:ext>
            </a:extLst>
          </p:cNvPr>
          <p:cNvCxnSpPr>
            <a:cxnSpLocks/>
          </p:cNvCxnSpPr>
          <p:nvPr/>
        </p:nvCxnSpPr>
        <p:spPr>
          <a:xfrm flipH="1" flipV="1">
            <a:off x="6588860" y="3782253"/>
            <a:ext cx="789596" cy="270123"/>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480A137-AEFC-4459-A7BD-7980B1C4554C}"/>
              </a:ext>
            </a:extLst>
          </p:cNvPr>
          <p:cNvCxnSpPr>
            <a:cxnSpLocks/>
          </p:cNvCxnSpPr>
          <p:nvPr/>
        </p:nvCxnSpPr>
        <p:spPr>
          <a:xfrm flipH="1">
            <a:off x="5702295" y="3771862"/>
            <a:ext cx="865785" cy="692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6C6523F-B30A-4A0C-B62F-3845BAEC332B}"/>
              </a:ext>
            </a:extLst>
          </p:cNvPr>
          <p:cNvCxnSpPr>
            <a:cxnSpLocks/>
          </p:cNvCxnSpPr>
          <p:nvPr/>
        </p:nvCxnSpPr>
        <p:spPr>
          <a:xfrm flipH="1">
            <a:off x="6547687" y="2146492"/>
            <a:ext cx="296291" cy="1595741"/>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19E5F71-0F14-4A33-AD56-A3E889079E9D}"/>
              </a:ext>
            </a:extLst>
          </p:cNvPr>
          <p:cNvCxnSpPr>
            <a:cxnSpLocks/>
          </p:cNvCxnSpPr>
          <p:nvPr/>
        </p:nvCxnSpPr>
        <p:spPr>
          <a:xfrm flipH="1">
            <a:off x="6869374" y="893988"/>
            <a:ext cx="353241" cy="1236343"/>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9C1E14B-3BB2-4DAF-A2CB-0858B0A858C9}"/>
              </a:ext>
            </a:extLst>
          </p:cNvPr>
          <p:cNvCxnSpPr>
            <a:cxnSpLocks/>
          </p:cNvCxnSpPr>
          <p:nvPr/>
        </p:nvCxnSpPr>
        <p:spPr>
          <a:xfrm>
            <a:off x="6266787" y="1423850"/>
            <a:ext cx="588736" cy="76535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A968DBA7-CCDA-475A-9AF2-85B9119226E1}"/>
              </a:ext>
            </a:extLst>
          </p:cNvPr>
          <p:cNvCxnSpPr>
            <a:cxnSpLocks/>
          </p:cNvCxnSpPr>
          <p:nvPr/>
        </p:nvCxnSpPr>
        <p:spPr>
          <a:xfrm flipH="1" flipV="1">
            <a:off x="6879764" y="2109553"/>
            <a:ext cx="1122060" cy="72727"/>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36BF6AB4-FCE5-4FCD-ADA7-5A6FFE69ABFC}"/>
              </a:ext>
            </a:extLst>
          </p:cNvPr>
          <p:cNvSpPr/>
          <p:nvPr/>
        </p:nvSpPr>
        <p:spPr bwMode="auto">
          <a:xfrm>
            <a:off x="7078062" y="4538037"/>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7" name="Straight Connector 166">
            <a:extLst>
              <a:ext uri="{FF2B5EF4-FFF2-40B4-BE49-F238E27FC236}">
                <a16:creationId xmlns:a16="http://schemas.microsoft.com/office/drawing/2014/main" id="{7A9BF74D-015B-4971-8857-A2B3A36B9E8B}"/>
              </a:ext>
            </a:extLst>
          </p:cNvPr>
          <p:cNvCxnSpPr>
            <a:cxnSpLocks/>
          </p:cNvCxnSpPr>
          <p:nvPr/>
        </p:nvCxnSpPr>
        <p:spPr>
          <a:xfrm flipH="1">
            <a:off x="7136037" y="4073155"/>
            <a:ext cx="283977" cy="54717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4AD294AB-F220-470B-8081-E8CEEC76CA66}"/>
              </a:ext>
            </a:extLst>
          </p:cNvPr>
          <p:cNvCxnSpPr>
            <a:cxnSpLocks/>
          </p:cNvCxnSpPr>
          <p:nvPr/>
        </p:nvCxnSpPr>
        <p:spPr>
          <a:xfrm>
            <a:off x="6554228" y="3768398"/>
            <a:ext cx="1135911" cy="2476149"/>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25A4E94-99ED-41B3-B80C-7F4F1423F749}"/>
              </a:ext>
            </a:extLst>
          </p:cNvPr>
          <p:cNvCxnSpPr>
            <a:cxnSpLocks/>
          </p:cNvCxnSpPr>
          <p:nvPr/>
        </p:nvCxnSpPr>
        <p:spPr>
          <a:xfrm flipV="1">
            <a:off x="6252476" y="935546"/>
            <a:ext cx="990918" cy="44886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A030466-C5F5-44FA-9511-D08371B3CE5E}"/>
              </a:ext>
            </a:extLst>
          </p:cNvPr>
          <p:cNvCxnSpPr>
            <a:cxnSpLocks/>
          </p:cNvCxnSpPr>
          <p:nvPr/>
        </p:nvCxnSpPr>
        <p:spPr>
          <a:xfrm flipV="1">
            <a:off x="5654497" y="2201155"/>
            <a:ext cx="1127272" cy="42804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BC971830-B02A-416A-AB9A-D8F60F3F5BF6}"/>
              </a:ext>
            </a:extLst>
          </p:cNvPr>
          <p:cNvSpPr/>
          <p:nvPr/>
        </p:nvSpPr>
        <p:spPr bwMode="auto">
          <a:xfrm>
            <a:off x="3560025" y="510297"/>
            <a:ext cx="352490" cy="3524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7AD78C77-323C-4748-A19C-C32DC8990BD9}"/>
              </a:ext>
            </a:extLst>
          </p:cNvPr>
          <p:cNvSpPr/>
          <p:nvPr/>
        </p:nvSpPr>
        <p:spPr bwMode="auto">
          <a:xfrm>
            <a:off x="3085616" y="986968"/>
            <a:ext cx="2631089" cy="904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7" name="Straight Connector 176">
            <a:extLst>
              <a:ext uri="{FF2B5EF4-FFF2-40B4-BE49-F238E27FC236}">
                <a16:creationId xmlns:a16="http://schemas.microsoft.com/office/drawing/2014/main" id="{72066907-6C6E-453F-9706-606089AE595C}"/>
              </a:ext>
            </a:extLst>
          </p:cNvPr>
          <p:cNvCxnSpPr>
            <a:cxnSpLocks/>
          </p:cNvCxnSpPr>
          <p:nvPr/>
        </p:nvCxnSpPr>
        <p:spPr>
          <a:xfrm>
            <a:off x="3733081" y="741981"/>
            <a:ext cx="133745" cy="868878"/>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9" name="Oval 178">
            <a:extLst>
              <a:ext uri="{FF2B5EF4-FFF2-40B4-BE49-F238E27FC236}">
                <a16:creationId xmlns:a16="http://schemas.microsoft.com/office/drawing/2014/main" id="{38CE0C0A-1A98-42A7-AAD0-DFEFA6A16D2C}"/>
              </a:ext>
            </a:extLst>
          </p:cNvPr>
          <p:cNvSpPr/>
          <p:nvPr/>
        </p:nvSpPr>
        <p:spPr bwMode="auto">
          <a:xfrm>
            <a:off x="4972886" y="1306364"/>
            <a:ext cx="135896" cy="1358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16CC721A-7041-4472-A601-6984410C019D}"/>
              </a:ext>
            </a:extLst>
          </p:cNvPr>
          <p:cNvCxnSpPr>
            <a:cxnSpLocks/>
          </p:cNvCxnSpPr>
          <p:nvPr/>
        </p:nvCxnSpPr>
        <p:spPr>
          <a:xfrm flipH="1">
            <a:off x="5026981" y="1351123"/>
            <a:ext cx="24242" cy="328999"/>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D9595D67-F930-46DB-8BA2-A30A4D8B93B6}"/>
              </a:ext>
            </a:extLst>
          </p:cNvPr>
          <p:cNvGrpSpPr/>
          <p:nvPr/>
        </p:nvGrpSpPr>
        <p:grpSpPr>
          <a:xfrm>
            <a:off x="6085251" y="2718466"/>
            <a:ext cx="1293207" cy="2731776"/>
            <a:chOff x="7902566" y="2718353"/>
            <a:chExt cx="1293390" cy="2732162"/>
          </a:xfrm>
        </p:grpSpPr>
        <p:sp>
          <p:nvSpPr>
            <p:cNvPr id="64" name="Rectangle 63">
              <a:extLst>
                <a:ext uri="{FF2B5EF4-FFF2-40B4-BE49-F238E27FC236}">
                  <a16:creationId xmlns:a16="http://schemas.microsoft.com/office/drawing/2014/main" id="{A1691DB7-A66B-4195-A622-31FF6C7266D4}"/>
                </a:ext>
              </a:extLst>
            </p:cNvPr>
            <p:cNvSpPr/>
            <p:nvPr/>
          </p:nvSpPr>
          <p:spPr>
            <a:xfrm>
              <a:off x="7902566" y="2718353"/>
              <a:ext cx="1293390" cy="320096"/>
            </a:xfrm>
            <a:prstGeom prst="rect">
              <a:avLst/>
            </a:prstGeom>
            <a:noFill/>
          </p:spPr>
          <p:txBody>
            <a:bodyPr wrap="square">
              <a:spAutoFit/>
            </a:bodyPr>
            <a:lstStyle/>
            <a:p>
              <a:pPr defTabSz="932293" fontAlgn="base">
                <a:lnSpc>
                  <a:spcPct val="90000"/>
                </a:lnSpc>
                <a:spcBef>
                  <a:spcPts val="600"/>
                </a:spcBef>
                <a:spcAft>
                  <a:spcPct val="0"/>
                </a:spcAft>
                <a:defRPr/>
              </a:pP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Web parts</a:t>
              </a:r>
            </a:p>
          </p:txBody>
        </p:sp>
        <p:sp>
          <p:nvSpPr>
            <p:cNvPr id="65" name="Rectangle 64">
              <a:extLst>
                <a:ext uri="{FF2B5EF4-FFF2-40B4-BE49-F238E27FC236}">
                  <a16:creationId xmlns:a16="http://schemas.microsoft.com/office/drawing/2014/main" id="{1E178B03-65A3-4791-B3FA-AABCB0328EEF}"/>
                </a:ext>
              </a:extLst>
            </p:cNvPr>
            <p:cNvSpPr/>
            <p:nvPr/>
          </p:nvSpPr>
          <p:spPr>
            <a:xfrm>
              <a:off x="7902566" y="4678595"/>
              <a:ext cx="1121654" cy="771920"/>
            </a:xfrm>
            <a:prstGeom prst="rect">
              <a:avLst/>
            </a:prstGeom>
            <a:noFill/>
          </p:spPr>
          <p:txBody>
            <a:bodyPr wrap="square">
              <a:spAutoFit/>
            </a:bodyPr>
            <a:lstStyle/>
            <a:p>
              <a:pPr defTabSz="932293" fontAlgn="base">
                <a:lnSpc>
                  <a:spcPct val="90000"/>
                </a:lnSpc>
                <a:spcBef>
                  <a:spcPts val="600"/>
                </a:spcBef>
                <a:spcAft>
                  <a:spcPct val="0"/>
                </a:spcAft>
                <a:defRPr/>
              </a:pP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SPFx </a:t>
              </a:r>
              <a:b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b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Extension</a:t>
              </a:r>
              <a:b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b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footer</a:t>
              </a:r>
            </a:p>
          </p:txBody>
        </p:sp>
      </p:grpSp>
      <p:grpSp>
        <p:nvGrpSpPr>
          <p:cNvPr id="184" name="Group 183">
            <a:extLst>
              <a:ext uri="{FF2B5EF4-FFF2-40B4-BE49-F238E27FC236}">
                <a16:creationId xmlns:a16="http://schemas.microsoft.com/office/drawing/2014/main" id="{6ABEBA42-658C-429D-A120-64C49D4E176C}"/>
              </a:ext>
            </a:extLst>
          </p:cNvPr>
          <p:cNvGrpSpPr/>
          <p:nvPr/>
        </p:nvGrpSpPr>
        <p:grpSpPr>
          <a:xfrm>
            <a:off x="826222" y="1672408"/>
            <a:ext cx="1853609" cy="2917741"/>
            <a:chOff x="2642790" y="1672149"/>
            <a:chExt cx="1853872" cy="2918156"/>
          </a:xfrm>
        </p:grpSpPr>
        <p:sp>
          <p:nvSpPr>
            <p:cNvPr id="62" name="Rectangle 61">
              <a:extLst>
                <a:ext uri="{FF2B5EF4-FFF2-40B4-BE49-F238E27FC236}">
                  <a16:creationId xmlns:a16="http://schemas.microsoft.com/office/drawing/2014/main" id="{9C3668CE-F161-47EE-8F79-DBE95B2AA41B}"/>
                </a:ext>
              </a:extLst>
            </p:cNvPr>
            <p:cNvSpPr/>
            <p:nvPr/>
          </p:nvSpPr>
          <p:spPr>
            <a:xfrm>
              <a:off x="2952520" y="1672149"/>
              <a:ext cx="1544142" cy="771921"/>
            </a:xfrm>
            <a:prstGeom prst="rect">
              <a:avLst/>
            </a:prstGeom>
            <a:noFill/>
          </p:spPr>
          <p:txBody>
            <a:bodyPr wrap="square">
              <a:spAutoFit/>
            </a:bodyPr>
            <a:lstStyle/>
            <a:p>
              <a:pPr algn="r" defTabSz="932293" fontAlgn="base">
                <a:lnSpc>
                  <a:spcPct val="90000"/>
                </a:lnSpc>
                <a:spcBef>
                  <a:spcPts val="600"/>
                </a:spcBef>
                <a:spcAft>
                  <a:spcPct val="0"/>
                </a:spcAft>
                <a:defRPr/>
              </a:pP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SPFx </a:t>
              </a:r>
              <a:b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b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Extension</a:t>
              </a:r>
              <a:b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b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header</a:t>
              </a:r>
            </a:p>
          </p:txBody>
        </p:sp>
        <p:sp>
          <p:nvSpPr>
            <p:cNvPr id="68" name="Rectangle 67">
              <a:extLst>
                <a:ext uri="{FF2B5EF4-FFF2-40B4-BE49-F238E27FC236}">
                  <a16:creationId xmlns:a16="http://schemas.microsoft.com/office/drawing/2014/main" id="{B74215EF-BA32-47D0-AD31-D17B15E22124}"/>
                </a:ext>
              </a:extLst>
            </p:cNvPr>
            <p:cNvSpPr/>
            <p:nvPr/>
          </p:nvSpPr>
          <p:spPr>
            <a:xfrm>
              <a:off x="2642790" y="4056854"/>
              <a:ext cx="1853872" cy="533451"/>
            </a:xfrm>
            <a:prstGeom prst="rect">
              <a:avLst/>
            </a:prstGeom>
            <a:noFill/>
          </p:spPr>
          <p:txBody>
            <a:bodyPr wrap="square">
              <a:spAutoFit/>
            </a:bodyPr>
            <a:lstStyle/>
            <a:p>
              <a:pPr algn="r" defTabSz="932293" fontAlgn="base">
                <a:spcBef>
                  <a:spcPts val="600"/>
                </a:spcBef>
                <a:spcAft>
                  <a:spcPct val="0"/>
                </a:spcAft>
                <a:defRPr/>
              </a:pPr>
              <a:r>
                <a:rPr lang="en-US" sz="1599" dirty="0">
                  <a:solidFill>
                    <a:schemeClr val="accent1"/>
                  </a:solidFill>
                  <a:latin typeface="Segoe UI Semibold" panose="020B0702040204020203" pitchFamily="34" charset="0"/>
                  <a:ea typeface="STXihei" panose="020B0503020204020204" pitchFamily="2" charset="-122"/>
                  <a:cs typeface="Segoe UI Semibold" panose="020B0702040204020203" pitchFamily="34" charset="0"/>
                </a:rPr>
                <a:t>Page visuals</a:t>
              </a:r>
              <a:br>
                <a:rPr lang="en-US" sz="1599" dirty="0">
                  <a:gradFill>
                    <a:gsLst>
                      <a:gs pos="0">
                        <a:srgbClr val="0078D4"/>
                      </a:gs>
                      <a:gs pos="100000">
                        <a:srgbClr val="0078D4"/>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rPr>
              </a:br>
              <a:r>
                <a:rPr lang="en-US" sz="1199" kern="0" dirty="0">
                  <a:gradFill>
                    <a:gsLst>
                      <a:gs pos="0">
                        <a:srgbClr val="1A1A1A"/>
                      </a:gs>
                      <a:gs pos="100000">
                        <a:srgbClr val="1A1A1A"/>
                      </a:gs>
                    </a:gsLst>
                    <a:lin ang="5400000" scaled="0"/>
                  </a:gradFill>
                  <a:latin typeface="Segoe UI"/>
                  <a:cs typeface="Segoe UI Semilight" panose="020B0402040204020203" pitchFamily="34" charset="0"/>
                </a:rPr>
                <a:t>UI Fabric</a:t>
              </a:r>
            </a:p>
          </p:txBody>
        </p:sp>
      </p:grpSp>
      <p:sp>
        <p:nvSpPr>
          <p:cNvPr id="187" name="Title 1">
            <a:extLst>
              <a:ext uri="{FF2B5EF4-FFF2-40B4-BE49-F238E27FC236}">
                <a16:creationId xmlns:a16="http://schemas.microsoft.com/office/drawing/2014/main" id="{17CCBF86-2016-400C-B7C0-53B77C6B1793}"/>
              </a:ext>
            </a:extLst>
          </p:cNvPr>
          <p:cNvSpPr txBox="1">
            <a:spLocks/>
          </p:cNvSpPr>
          <p:nvPr/>
        </p:nvSpPr>
        <p:spPr>
          <a:xfrm>
            <a:off x="2733193" y="743736"/>
            <a:ext cx="3335938" cy="486463"/>
          </a:xfrm>
          <a:prstGeom prst="rect">
            <a:avLst/>
          </a:prstGeom>
          <a:noFill/>
        </p:spPr>
        <p:txBody>
          <a:bodyPr vert="horz" wrap="square" lIns="146263" tIns="91414" rIns="146263" bIns="91414"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algn="ctr" defTabSz="896046">
              <a:defRPr/>
            </a:pPr>
            <a:r>
              <a:rPr lang="en-US" sz="2600" kern="0" spc="-50">
                <a:gradFill>
                  <a:gsLst>
                    <a:gs pos="0">
                      <a:srgbClr val="E6E6E6">
                        <a:lumMod val="50000"/>
                      </a:srgbClr>
                    </a:gs>
                    <a:gs pos="100000">
                      <a:srgbClr val="E6E6E6">
                        <a:lumMod val="50000"/>
                      </a:srgbClr>
                    </a:gs>
                  </a:gsLst>
                  <a:lin ang="5400000" scaled="0"/>
                </a:gradFill>
                <a:latin typeface="Segoe UI Semibold" panose="020B0702040204020203" pitchFamily="34" charset="0"/>
                <a:cs typeface="Segoe UI Semibold" panose="020B0702040204020203" pitchFamily="34" charset="0"/>
              </a:rPr>
              <a:t>Microsoft</a:t>
            </a:r>
            <a:r>
              <a:rPr lang="en-US" sz="2600" kern="0" spc="-5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 </a:t>
            </a:r>
            <a:r>
              <a:rPr lang="en-US" sz="2600" kern="0" spc="-50">
                <a:ln>
                  <a:noFill/>
                </a:ln>
                <a:gradFill>
                  <a:gsLst>
                    <a:gs pos="0">
                      <a:srgbClr val="E6E6E6">
                        <a:lumMod val="50000"/>
                      </a:srgbClr>
                    </a:gs>
                    <a:gs pos="100000">
                      <a:srgbClr val="E6E6E6">
                        <a:lumMod val="50000"/>
                      </a:srgbClr>
                    </a:gs>
                  </a:gsLst>
                  <a:lin ang="5400000" scaled="0"/>
                </a:gradFill>
                <a:latin typeface="Segoe UI Semibold" panose="020B0702040204020203" pitchFamily="34" charset="0"/>
                <a:cs typeface="Segoe UI Semibold" panose="020B0702040204020203" pitchFamily="34" charset="0"/>
              </a:rPr>
              <a:t>Graph</a:t>
            </a:r>
            <a:endParaRPr lang="en-US" sz="2600">
              <a:gradFill>
                <a:gsLst>
                  <a:gs pos="0">
                    <a:srgbClr val="E6E6E6">
                      <a:lumMod val="50000"/>
                    </a:srgbClr>
                  </a:gs>
                  <a:gs pos="100000">
                    <a:srgbClr val="E6E6E6">
                      <a:lumMod val="50000"/>
                    </a:srgbClr>
                  </a:gs>
                </a:gsLst>
                <a:lin ang="5400000" scaled="0"/>
              </a:gradFill>
            </a:endParaRPr>
          </a:p>
        </p:txBody>
      </p:sp>
      <p:sp>
        <p:nvSpPr>
          <p:cNvPr id="2" name="Rectangle 1">
            <a:extLst>
              <a:ext uri="{FF2B5EF4-FFF2-40B4-BE49-F238E27FC236}">
                <a16:creationId xmlns:a16="http://schemas.microsoft.com/office/drawing/2014/main" id="{5EE94C28-572E-4384-82C0-5E7F3D29163A}"/>
              </a:ext>
            </a:extLst>
          </p:cNvPr>
          <p:cNvSpPr/>
          <p:nvPr/>
        </p:nvSpPr>
        <p:spPr bwMode="auto">
          <a:xfrm>
            <a:off x="8576107" y="497"/>
            <a:ext cx="3859487"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CD61BCB6-778A-4987-9A46-6476BE2C9BFC}"/>
              </a:ext>
            </a:extLst>
          </p:cNvPr>
          <p:cNvSpPr/>
          <p:nvPr/>
        </p:nvSpPr>
        <p:spPr>
          <a:xfrm>
            <a:off x="8958346" y="1342858"/>
            <a:ext cx="3238915" cy="2008983"/>
          </a:xfrm>
          <a:prstGeom prst="rect">
            <a:avLst/>
          </a:prstGeom>
          <a:noFill/>
        </p:spPr>
        <p:txBody>
          <a:bodyPr wrap="square">
            <a:spAutoFit/>
          </a:bodyPr>
          <a:lstStyle/>
          <a:p>
            <a:pPr defTabSz="932293" fontAlgn="base">
              <a:lnSpc>
                <a:spcPct val="90000"/>
              </a:lnSpc>
              <a:spcBef>
                <a:spcPts val="600"/>
              </a:spcBef>
              <a:spcAft>
                <a:spcPct val="0"/>
              </a:spcAft>
              <a:defRPr/>
            </a:pPr>
            <a:r>
              <a:rPr lang="en-US" sz="2448"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rPr>
              <a:t>SharePoint </a:t>
            </a:r>
            <a:br>
              <a:rPr lang="en-US" sz="2448"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rPr>
            </a:br>
            <a:r>
              <a:rPr lang="en-US" sz="2448"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rPr>
              <a:t>Framework growth</a:t>
            </a:r>
            <a:endParaRPr lang="en-US" sz="2448" dirty="0">
              <a:gradFill>
                <a:gsLst>
                  <a:gs pos="0">
                    <a:srgbClr val="FFFFFF"/>
                  </a:gs>
                  <a:gs pos="100000">
                    <a:srgbClr val="FFFFFF"/>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endParaRPr>
          </a:p>
          <a:p>
            <a:pPr defTabSz="932293" fontAlgn="base">
              <a:lnSpc>
                <a:spcPct val="90000"/>
              </a:lnSpc>
              <a:spcBef>
                <a:spcPts val="600"/>
              </a:spcBef>
              <a:spcAft>
                <a:spcPct val="0"/>
              </a:spcAft>
              <a:defRPr/>
            </a:pPr>
            <a:r>
              <a:rPr lang="en-US" sz="5507" dirty="0">
                <a:gradFill>
                  <a:gsLst>
                    <a:gs pos="0">
                      <a:srgbClr val="FFFFFF"/>
                    </a:gs>
                    <a:gs pos="100000">
                      <a:srgbClr val="FFFFFF"/>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rPr>
              <a:t>373%</a:t>
            </a:r>
            <a:br>
              <a:rPr lang="en-US" sz="4488" dirty="0">
                <a:solidFill>
                  <a:srgbClr val="0078D7"/>
                </a:solidFill>
                <a:latin typeface="Segoe UI Semibold" panose="020B0702040204020203" pitchFamily="34" charset="0"/>
                <a:ea typeface="STXihei" panose="020B0503020204020204" pitchFamily="2" charset="-122"/>
                <a:cs typeface="Segoe UI Semibold" panose="020B0702040204020203" pitchFamily="34" charset="0"/>
              </a:rPr>
            </a:br>
            <a:r>
              <a:rPr lang="en-US" sz="2448"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rPr>
              <a:t>usage since last year</a:t>
            </a:r>
            <a:endParaRPr lang="en-US" sz="3264"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endParaRPr>
          </a:p>
        </p:txBody>
      </p:sp>
      <p:sp>
        <p:nvSpPr>
          <p:cNvPr id="71" name="Rectangle 70">
            <a:extLst>
              <a:ext uri="{FF2B5EF4-FFF2-40B4-BE49-F238E27FC236}">
                <a16:creationId xmlns:a16="http://schemas.microsoft.com/office/drawing/2014/main" id="{5EC51091-1CB0-45AC-9F04-BC8FE7F53B2D}"/>
              </a:ext>
            </a:extLst>
          </p:cNvPr>
          <p:cNvSpPr/>
          <p:nvPr/>
        </p:nvSpPr>
        <p:spPr bwMode="auto">
          <a:xfrm>
            <a:off x="8912875" y="4042479"/>
            <a:ext cx="3284385" cy="1142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ts val="600"/>
              </a:spcBef>
              <a:spcAft>
                <a:spcPct val="0"/>
              </a:spcAft>
              <a:defRPr/>
            </a:pPr>
            <a:r>
              <a:rPr lang="en-US" sz="5507" dirty="0">
                <a:gradFill>
                  <a:gsLst>
                    <a:gs pos="0">
                      <a:srgbClr val="FFFFFF"/>
                    </a:gs>
                    <a:gs pos="100000">
                      <a:srgbClr val="FFFFFF"/>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rPr>
              <a:t>10</a:t>
            </a:r>
            <a:r>
              <a:rPr lang="en-US" sz="2856"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rPr>
              <a:t> major SPFx </a:t>
            </a:r>
            <a:br>
              <a:rPr lang="en-US" sz="2856"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rPr>
            </a:br>
            <a:r>
              <a:rPr lang="en-US" sz="2856" dirty="0">
                <a:gradFill>
                  <a:gsLst>
                    <a:gs pos="0">
                      <a:srgbClr val="FFFFFF"/>
                    </a:gs>
                    <a:gs pos="100000">
                      <a:srgbClr val="FFFFFF"/>
                    </a:gs>
                  </a:gsLst>
                  <a:lin ang="5400000" scaled="0"/>
                </a:gradFill>
                <a:latin typeface="Segoe UI"/>
                <a:ea typeface="STXihei" panose="020B0503020204020204" pitchFamily="2" charset="-122"/>
                <a:cs typeface="Segoe UI Semibold" panose="020B0702040204020203" pitchFamily="34" charset="0"/>
              </a:rPr>
              <a:t>updates since GA</a:t>
            </a:r>
          </a:p>
        </p:txBody>
      </p:sp>
      <p:cxnSp>
        <p:nvCxnSpPr>
          <p:cNvPr id="74" name="Straight Connector 73">
            <a:extLst>
              <a:ext uri="{FF2B5EF4-FFF2-40B4-BE49-F238E27FC236}">
                <a16:creationId xmlns:a16="http://schemas.microsoft.com/office/drawing/2014/main" id="{BC641F54-D9AB-4E40-9DE5-02B18545AC3C}"/>
              </a:ext>
            </a:extLst>
          </p:cNvPr>
          <p:cNvCxnSpPr>
            <a:cxnSpLocks/>
          </p:cNvCxnSpPr>
          <p:nvPr/>
        </p:nvCxnSpPr>
        <p:spPr>
          <a:xfrm>
            <a:off x="9048032" y="3543966"/>
            <a:ext cx="292243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505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F45BEB8AEA24F4B8BF2B5C875D0917F" ma:contentTypeVersion="15" ma:contentTypeDescription="Create a new document." ma:contentTypeScope="" ma:versionID="d8ecf5238898ce174728a701bf8319c5">
  <xsd:schema xmlns:xsd="http://www.w3.org/2001/XMLSchema" xmlns:xs="http://www.w3.org/2001/XMLSchema" xmlns:p="http://schemas.microsoft.com/office/2006/metadata/properties" xmlns:ns1="http://schemas.microsoft.com/sharepoint/v3" xmlns:ns3="51d384ab-c89a-4d61-a084-c51bd6ffcd7a" xmlns:ns4="7ff0adbf-25ee-4ef3-beb5-b5ba5a776c1c" targetNamespace="http://schemas.microsoft.com/office/2006/metadata/properties" ma:root="true" ma:fieldsID="228a136e5ce704e248df8129a8135955" ns1:_="" ns3:_="" ns4:_="">
    <xsd:import namespace="http://schemas.microsoft.com/sharepoint/v3"/>
    <xsd:import namespace="51d384ab-c89a-4d61-a084-c51bd6ffcd7a"/>
    <xsd:import namespace="7ff0adbf-25ee-4ef3-beb5-b5ba5a776c1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1:_ip_UnifiedCompliancePolicyProperties" minOccurs="0"/>
                <xsd:element ref="ns1:_ip_UnifiedCompliancePolicyUIActio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1d384ab-c89a-4d61-a084-c51bd6ffcd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ff0adbf-25ee-4ef3-beb5-b5ba5a776c1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0659F0-0B2F-4B39-983E-39E67972705E}">
  <ds:schemaRefs>
    <ds:schemaRef ds:uri="http://schemas.microsoft.com/sharepoint/v3/contenttype/forms"/>
  </ds:schemaRefs>
</ds:datastoreItem>
</file>

<file path=customXml/itemProps2.xml><?xml version="1.0" encoding="utf-8"?>
<ds:datastoreItem xmlns:ds="http://schemas.openxmlformats.org/officeDocument/2006/customXml" ds:itemID="{1F9515F2-CC6A-4409-9673-5E4E1468E647}">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EF143924-4F13-4C6B-8DB9-6AB7E5044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1d384ab-c89a-4d61-a084-c51bd6ffcd7a"/>
    <ds:schemaRef ds:uri="7ff0adbf-25ee-4ef3-beb5-b5ba5a776c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Microsoft_365_Powerpoint_template</Template>
  <TotalTime>2611</TotalTime>
  <Words>2428</Words>
  <Application>Microsoft Office PowerPoint</Application>
  <PresentationFormat>Custom</PresentationFormat>
  <Paragraphs>439</Paragraphs>
  <Slides>45</Slides>
  <Notes>40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Calibri</vt:lpstr>
      <vt:lpstr>Calibri Light</vt:lpstr>
      <vt:lpstr>Segoe UI</vt:lpstr>
      <vt:lpstr>Segoe UI Light</vt:lpstr>
      <vt:lpstr>Segoe UI Semibold</vt:lpstr>
      <vt:lpstr>Segoe UI Semilight</vt:lpstr>
      <vt:lpstr>Wingdings</vt:lpstr>
      <vt:lpstr>Microsoft 365 PPT Template - 2018</vt:lpstr>
      <vt:lpstr> What's new and what's next in SharePoint Development for Enterprise &amp; SPFx ?</vt:lpstr>
      <vt:lpstr>What's new and what's next in SharePoint   Development for Enterprise &amp; SPFx ?</vt:lpstr>
      <vt:lpstr>About Myself </vt:lpstr>
      <vt:lpstr>My co-speaker today </vt:lpstr>
      <vt:lpstr>What to expect from today’s session</vt:lpstr>
      <vt:lpstr>PowerPoint Presentation</vt:lpstr>
      <vt:lpstr>PowerPoint Presentation</vt:lpstr>
      <vt:lpstr>PowerPoint Presentation</vt:lpstr>
      <vt:lpstr>PowerPoint Presentation</vt:lpstr>
      <vt:lpstr>SharePoint Framework (SPFx)</vt:lpstr>
      <vt:lpstr>SharePoint Framework (SPFx) Extensions</vt:lpstr>
      <vt:lpstr>UI Fabric</vt:lpstr>
      <vt:lpstr>SharePoint Framework platform</vt:lpstr>
      <vt:lpstr>Release Notes</vt:lpstr>
      <vt:lpstr>Version 1.8 and 1.9.1 (Major Features) </vt:lpstr>
      <vt:lpstr>App Pages</vt:lpstr>
      <vt:lpstr>Demo</vt:lpstr>
      <vt:lpstr>Microsoft Teams Tabs</vt:lpstr>
      <vt:lpstr>Develop Teams Tabs using SPFx</vt:lpstr>
      <vt:lpstr>Building Tabs using SPFx Development Model</vt:lpstr>
      <vt:lpstr>Building Tabs using SPFx Development Model</vt:lpstr>
      <vt:lpstr>Demo</vt:lpstr>
      <vt:lpstr>Tabs in SharePoint Pages</vt:lpstr>
      <vt:lpstr>"Teams" Provider Hosted Solutions in SharePoint</vt:lpstr>
      <vt:lpstr>PowerPoint Presentation</vt:lpstr>
      <vt:lpstr>PowerPoint Presentation</vt:lpstr>
      <vt:lpstr>Tabs Development Models</vt:lpstr>
      <vt:lpstr>Demo</vt:lpstr>
      <vt:lpstr>PowerPoint Presentation</vt:lpstr>
      <vt:lpstr>Domain Isolated Web Parts</vt:lpstr>
      <vt:lpstr>Library Components</vt:lpstr>
      <vt:lpstr>Library Components</vt:lpstr>
      <vt:lpstr>Demo</vt:lpstr>
      <vt:lpstr>Supporting section backgrounds</vt:lpstr>
      <vt:lpstr>Demo</vt:lpstr>
      <vt:lpstr>Office 365 CLI – Upgrade SharePoint Framework Project</vt:lpstr>
      <vt:lpstr>Latest OOTB Capabilities – Modern Web Parts</vt:lpstr>
      <vt:lpstr>SharePoint / OneDrive Graph API Updates</vt:lpstr>
      <vt:lpstr>PowerPoint Presentation</vt:lpstr>
      <vt:lpstr>SharePoint Dev Roadmap</vt:lpstr>
      <vt:lpstr>PowerPoint Presentation</vt:lpstr>
      <vt:lpstr>PowerPoint Presentation</vt:lpstr>
      <vt:lpstr>Thank you.  </vt:lpstr>
      <vt:lpstr>Enjoy the Bootcamp</vt:lpstr>
      <vt:lpstr>Call to action</vt:lpstr>
    </vt:vector>
  </TitlesOfParts>
  <Company>Microsoft 365</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PPT template best practices</dc:title>
  <dc:creator>Vesa Juvonen</dc:creator>
  <dc:description>Template by: Zoey Vong; ZUM Communications
Formatted by:</dc:description>
  <cp:lastModifiedBy>Anbu Mani</cp:lastModifiedBy>
  <cp:revision>23</cp:revision>
  <dcterms:created xsi:type="dcterms:W3CDTF">2019-05-16T12:41:09Z</dcterms:created>
  <dcterms:modified xsi:type="dcterms:W3CDTF">2019-10-10T18:00:33Z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v-ellars@microsoft.com</vt:lpwstr>
  </property>
  <property fmtid="{D5CDD505-2E9C-101B-9397-08002B2CF9AE}" pid="5" name="MSIP_Label_f42aa342-8706-4288-bd11-ebb85995028c_SetDate">
    <vt:lpwstr>2017-12-15T19:02:32.0807259Z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0x010100AF45BEB8AEA24F4B8BF2B5C875D0917F</vt:lpwstr>
  </property>
</Properties>
</file>